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4.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5" r:id="rId2"/>
    <p:sldMasterId id="2147483738" r:id="rId3"/>
    <p:sldMasterId id="2147483808" r:id="rId4"/>
    <p:sldMasterId id="2147483884" r:id="rId5"/>
    <p:sldMasterId id="2147483952" r:id="rId6"/>
  </p:sldMasterIdLst>
  <p:notesMasterIdLst>
    <p:notesMasterId r:id="rId121"/>
  </p:notesMasterIdLst>
  <p:sldIdLst>
    <p:sldId id="411" r:id="rId7"/>
    <p:sldId id="413" r:id="rId8"/>
    <p:sldId id="257" r:id="rId9"/>
    <p:sldId id="258" r:id="rId10"/>
    <p:sldId id="591" r:id="rId11"/>
    <p:sldId id="272" r:id="rId12"/>
    <p:sldId id="393" r:id="rId13"/>
    <p:sldId id="597" r:id="rId14"/>
    <p:sldId id="278" r:id="rId15"/>
    <p:sldId id="596" r:id="rId16"/>
    <p:sldId id="592" r:id="rId17"/>
    <p:sldId id="269" r:id="rId18"/>
    <p:sldId id="270" r:id="rId19"/>
    <p:sldId id="593" r:id="rId20"/>
    <p:sldId id="598" r:id="rId21"/>
    <p:sldId id="599" r:id="rId22"/>
    <p:sldId id="268" r:id="rId23"/>
    <p:sldId id="594" r:id="rId24"/>
    <p:sldId id="344" r:id="rId25"/>
    <p:sldId id="595" r:id="rId26"/>
    <p:sldId id="600" r:id="rId27"/>
    <p:sldId id="601" r:id="rId28"/>
    <p:sldId id="603" r:id="rId29"/>
    <p:sldId id="602" r:id="rId30"/>
    <p:sldId id="420" r:id="rId31"/>
    <p:sldId id="565" r:id="rId32"/>
    <p:sldId id="606" r:id="rId33"/>
    <p:sldId id="607" r:id="rId34"/>
    <p:sldId id="604" r:id="rId35"/>
    <p:sldId id="608" r:id="rId36"/>
    <p:sldId id="609" r:id="rId37"/>
    <p:sldId id="605" r:id="rId38"/>
    <p:sldId id="610" r:id="rId39"/>
    <p:sldId id="611" r:id="rId40"/>
    <p:sldId id="612" r:id="rId41"/>
    <p:sldId id="619" r:id="rId42"/>
    <p:sldId id="620" r:id="rId43"/>
    <p:sldId id="613" r:id="rId44"/>
    <p:sldId id="621" r:id="rId45"/>
    <p:sldId id="380" r:id="rId46"/>
    <p:sldId id="614" r:id="rId47"/>
    <p:sldId id="623" r:id="rId48"/>
    <p:sldId id="622" r:id="rId49"/>
    <p:sldId id="615" r:id="rId50"/>
    <p:sldId id="624" r:id="rId51"/>
    <p:sldId id="616" r:id="rId52"/>
    <p:sldId id="625" r:id="rId53"/>
    <p:sldId id="575" r:id="rId54"/>
    <p:sldId id="626" r:id="rId55"/>
    <p:sldId id="618" r:id="rId56"/>
    <p:sldId id="627" r:id="rId57"/>
    <p:sldId id="394" r:id="rId58"/>
    <p:sldId id="628" r:id="rId59"/>
    <p:sldId id="632" r:id="rId60"/>
    <p:sldId id="633" r:id="rId61"/>
    <p:sldId id="634" r:id="rId62"/>
    <p:sldId id="635" r:id="rId63"/>
    <p:sldId id="629" r:id="rId64"/>
    <p:sldId id="636" r:id="rId65"/>
    <p:sldId id="637" r:id="rId66"/>
    <p:sldId id="638" r:id="rId67"/>
    <p:sldId id="630" r:id="rId68"/>
    <p:sldId id="639" r:id="rId69"/>
    <p:sldId id="631" r:id="rId70"/>
    <p:sldId id="640" r:id="rId71"/>
    <p:sldId id="641" r:id="rId72"/>
    <p:sldId id="642" r:id="rId73"/>
    <p:sldId id="643" r:id="rId74"/>
    <p:sldId id="590" r:id="rId75"/>
    <p:sldId id="644" r:id="rId76"/>
    <p:sldId id="267" r:id="rId77"/>
    <p:sldId id="647" r:id="rId78"/>
    <p:sldId id="645" r:id="rId79"/>
    <p:sldId id="648" r:id="rId80"/>
    <p:sldId id="300" r:id="rId81"/>
    <p:sldId id="646" r:id="rId82"/>
    <p:sldId id="649" r:id="rId83"/>
    <p:sldId id="650" r:id="rId84"/>
    <p:sldId id="651" r:id="rId85"/>
    <p:sldId id="425" r:id="rId86"/>
    <p:sldId id="659" r:id="rId87"/>
    <p:sldId id="660" r:id="rId88"/>
    <p:sldId id="663" r:id="rId89"/>
    <p:sldId id="661" r:id="rId90"/>
    <p:sldId id="662" r:id="rId91"/>
    <p:sldId id="652" r:id="rId92"/>
    <p:sldId id="664" r:id="rId93"/>
    <p:sldId id="523" r:id="rId94"/>
    <p:sldId id="653" r:id="rId95"/>
    <p:sldId id="665" r:id="rId96"/>
    <p:sldId id="666" r:id="rId97"/>
    <p:sldId id="667" r:id="rId98"/>
    <p:sldId id="654" r:id="rId99"/>
    <p:sldId id="470" r:id="rId100"/>
    <p:sldId id="668" r:id="rId101"/>
    <p:sldId id="669" r:id="rId102"/>
    <p:sldId id="655" r:id="rId103"/>
    <p:sldId id="550" r:id="rId104"/>
    <p:sldId id="670" r:id="rId105"/>
    <p:sldId id="671" r:id="rId106"/>
    <p:sldId id="656" r:id="rId107"/>
    <p:sldId id="672" r:id="rId108"/>
    <p:sldId id="673" r:id="rId109"/>
    <p:sldId id="674" r:id="rId110"/>
    <p:sldId id="675" r:id="rId111"/>
    <p:sldId id="657" r:id="rId112"/>
    <p:sldId id="676" r:id="rId113"/>
    <p:sldId id="658" r:id="rId114"/>
    <p:sldId id="677" r:id="rId115"/>
    <p:sldId id="678" r:id="rId116"/>
    <p:sldId id="574" r:id="rId117"/>
    <p:sldId id="409" r:id="rId118"/>
    <p:sldId id="412" r:id="rId119"/>
    <p:sldId id="414" r:id="rId120"/>
  </p:sldIdLst>
  <p:sldSz cx="12192000" cy="6858000"/>
  <p:notesSz cx="6858000" cy="9144000"/>
  <p:embeddedFontLst>
    <p:embeddedFont>
      <p:font typeface="Bebas Neue" panose="020B0606020202050201" pitchFamily="34" charset="0"/>
      <p:regular r:id="rId122"/>
    </p:embeddedFont>
    <p:embeddedFont>
      <p:font typeface="Calibri" panose="020F0502020204030204" pitchFamily="34" charset="0"/>
      <p:regular r:id="rId123"/>
      <p:bold r:id="rId124"/>
      <p:italic r:id="rId125"/>
      <p:boldItalic r:id="rId126"/>
    </p:embeddedFont>
    <p:embeddedFont>
      <p:font typeface="Calibri Light" panose="020F0302020204030204" pitchFamily="34" charset="0"/>
      <p:regular r:id="rId127"/>
      <p:italic r:id="rId128"/>
    </p:embeddedFont>
    <p:embeddedFont>
      <p:font typeface="Open Sans" panose="020B0606030504020204" pitchFamily="34" charset="0"/>
      <p:regular r:id="rId129"/>
      <p:bold r:id="rId130"/>
      <p:italic r:id="rId131"/>
      <p:boldItalic r:id="rId132"/>
    </p:embeddedFont>
    <p:embeddedFont>
      <p:font typeface="Segoe UI" panose="020B0502040204020203" pitchFamily="34" charset="0"/>
      <p:regular r:id="rId133"/>
      <p:bold r:id="rId134"/>
      <p:italic r:id="rId135"/>
      <p:boldItalic r:id="rId136"/>
    </p:embeddedFont>
    <p:embeddedFont>
      <p:font typeface="Segoe UI Light" panose="020B0502040204020203" pitchFamily="34" charset="0"/>
      <p:regular r:id="rId137"/>
      <p:italic r:id="rId1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2"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7" autoAdjust="0"/>
    <p:restoredTop sz="94660"/>
  </p:normalViewPr>
  <p:slideViewPr>
    <p:cSldViewPr snapToGrid="0">
      <p:cViewPr varScale="1">
        <p:scale>
          <a:sx n="79" d="100"/>
          <a:sy n="79" d="100"/>
        </p:scale>
        <p:origin x="1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font" Target="fonts/font17.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font" Target="fonts/font13.fntdata"/><Relationship Id="rId80" Type="http://schemas.openxmlformats.org/officeDocument/2006/relationships/slide" Target="slides/slide74.xml"/><Relationship Id="rId85" Type="http://schemas.openxmlformats.org/officeDocument/2006/relationships/slide" Target="slides/slide79.xml"/><Relationship Id="rId155"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font" Target="fonts/font9.fntdata"/><Relationship Id="rId135" Type="http://schemas.openxmlformats.org/officeDocument/2006/relationships/font" Target="fonts/font14.fntdata"/><Relationship Id="rId156" Type="http://schemas.openxmlformats.org/officeDocument/2006/relationships/tableStyles" Target="tableStyle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font" Target="fonts/font4.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5.xml"/><Relationship Id="rId82" Type="http://schemas.openxmlformats.org/officeDocument/2006/relationships/slide" Target="slides/slide76.xml"/><Relationship Id="rId152" Type="http://customschemas.google.com/relationships/presentationmetadata" Target="meta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font" Target="fonts/font5.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font" Target="fonts/font16.fnt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font" Target="fonts/font11.fntdata"/><Relationship Id="rId153" Type="http://schemas.openxmlformats.org/officeDocument/2006/relationships/presProps" Target="pres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font" Target="fonts/font6.fntdata"/><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font" Target="fonts/font12.fntdata"/><Relationship Id="rId154" Type="http://schemas.openxmlformats.org/officeDocument/2006/relationships/viewProps" Target="viewProps.xml"/><Relationship Id="rId16"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3134522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785070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Definition Dockers</a:t>
            </a:r>
          </a:p>
          <a:p>
            <a:r>
              <a:rPr lang="de-DE" dirty="0" err="1"/>
              <a:t>Wikipeda</a:t>
            </a:r>
            <a:r>
              <a:rPr lang="de-DE" dirty="0"/>
              <a:t> </a:t>
            </a:r>
            <a:r>
              <a:rPr lang="de-DE" dirty="0" err="1"/>
              <a:t>Defintion</a:t>
            </a: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825737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134522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3871929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628277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570425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814383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2766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087870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https://helm.sh/docs/intro/install/</a:t>
            </a:r>
            <a:endParaRPr lang="en-GB" dirty="0"/>
          </a:p>
        </p:txBody>
      </p:sp>
    </p:spTree>
    <p:extLst>
      <p:ext uri="{BB962C8B-B14F-4D97-AF65-F5344CB8AC3E}">
        <p14:creationId xmlns:p14="http://schemas.microsoft.com/office/powerpoint/2010/main" val="2328312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75866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52893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6143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35705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064745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877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Erläutern wo das </a:t>
            </a:r>
            <a:r>
              <a:rPr lang="de-DE" dirty="0" err="1"/>
              <a:t>image</a:t>
            </a:r>
            <a:r>
              <a:rPr lang="de-DE" dirty="0"/>
              <a:t> in diesem fall her kommt</a:t>
            </a:r>
          </a:p>
        </p:txBody>
      </p:sp>
    </p:spTree>
    <p:extLst>
      <p:ext uri="{BB962C8B-B14F-4D97-AF65-F5344CB8AC3E}">
        <p14:creationId xmlns:p14="http://schemas.microsoft.com/office/powerpoint/2010/main" val="3356537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Erläutern wo das </a:t>
            </a:r>
            <a:r>
              <a:rPr lang="de-DE" dirty="0" err="1"/>
              <a:t>image</a:t>
            </a:r>
            <a:r>
              <a:rPr lang="de-DE" dirty="0"/>
              <a:t> in diesem fall her kommt</a:t>
            </a:r>
          </a:p>
        </p:txBody>
      </p:sp>
    </p:spTree>
    <p:extLst>
      <p:ext uri="{BB962C8B-B14F-4D97-AF65-F5344CB8AC3E}">
        <p14:creationId xmlns:p14="http://schemas.microsoft.com/office/powerpoint/2010/main" val="363649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608029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64047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602368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67125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515150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317993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Pod in irgendeiner variante starten</a:t>
            </a:r>
          </a:p>
        </p:txBody>
      </p:sp>
    </p:spTree>
    <p:extLst>
      <p:ext uri="{BB962C8B-B14F-4D97-AF65-F5344CB8AC3E}">
        <p14:creationId xmlns:p14="http://schemas.microsoft.com/office/powerpoint/2010/main" val="655058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283168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576112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283528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199439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Bei einem </a:t>
            </a:r>
            <a:r>
              <a:rPr lang="de-DE" dirty="0" err="1"/>
              <a:t>container</a:t>
            </a:r>
            <a:endParaRPr lang="de-DE" dirty="0"/>
          </a:p>
        </p:txBody>
      </p:sp>
    </p:spTree>
    <p:extLst>
      <p:ext uri="{BB962C8B-B14F-4D97-AF65-F5344CB8AC3E}">
        <p14:creationId xmlns:p14="http://schemas.microsoft.com/office/powerpoint/2010/main" val="975190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Bei mehr als einem </a:t>
            </a:r>
            <a:r>
              <a:rPr lang="de-DE" dirty="0" err="1"/>
              <a:t>contaniner</a:t>
            </a:r>
            <a:endParaRPr lang="de-DE" dirty="0"/>
          </a:p>
        </p:txBody>
      </p:sp>
    </p:spTree>
    <p:extLst>
      <p:ext uri="{BB962C8B-B14F-4D97-AF65-F5344CB8AC3E}">
        <p14:creationId xmlns:p14="http://schemas.microsoft.com/office/powerpoint/2010/main" val="2058234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2617468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253668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3814873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2220698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001862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Definition Dockers</a:t>
            </a:r>
          </a:p>
          <a:p>
            <a:r>
              <a:rPr lang="de-DE" dirty="0" err="1"/>
              <a:t>Wikipeda</a:t>
            </a:r>
            <a:r>
              <a:rPr lang="de-DE" dirty="0"/>
              <a:t> </a:t>
            </a:r>
            <a:r>
              <a:rPr lang="de-DE" dirty="0" err="1"/>
              <a:t>Defintion</a:t>
            </a: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129601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06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917580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247700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220067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95516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großen Gründe für Container</a:t>
            </a:r>
          </a:p>
        </p:txBody>
      </p:sp>
    </p:spTree>
    <p:extLst>
      <p:ext uri="{BB962C8B-B14F-4D97-AF65-F5344CB8AC3E}">
        <p14:creationId xmlns:p14="http://schemas.microsoft.com/office/powerpoint/2010/main" val="2044930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7950728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98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99</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280554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781863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65811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62398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147863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608082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38752497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09062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645754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Man kann einen </a:t>
            </a:r>
            <a:r>
              <a:rPr lang="de-DE" dirty="0" err="1"/>
              <a:t>loadbalancer</a:t>
            </a:r>
            <a:r>
              <a:rPr lang="de-DE" dirty="0"/>
              <a:t> wie einen </a:t>
            </a:r>
            <a:r>
              <a:rPr lang="de-DE" dirty="0" err="1"/>
              <a:t>wasserfakk</a:t>
            </a:r>
            <a:r>
              <a:rPr lang="de-DE" dirty="0"/>
              <a:t> betrachten</a:t>
            </a:r>
          </a:p>
        </p:txBody>
      </p:sp>
    </p:spTree>
    <p:extLst>
      <p:ext uri="{BB962C8B-B14F-4D97-AF65-F5344CB8AC3E}">
        <p14:creationId xmlns:p14="http://schemas.microsoft.com/office/powerpoint/2010/main" val="2043811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36100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787458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67776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55343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063274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382941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686027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246127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442582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6746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699197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871388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4978839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6098553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526738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38290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95899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792761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0010326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7420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849799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006126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257468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5716953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3395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9276484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2602361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3375542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726657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1936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161094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9926330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7921738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783079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158897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1392298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extLst>
      <p:ext uri="{BB962C8B-B14F-4D97-AF65-F5344CB8AC3E}">
        <p14:creationId xmlns:p14="http://schemas.microsoft.com/office/powerpoint/2010/main" val="27327783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10"/>
        <p:cNvGrpSpPr/>
        <p:nvPr/>
      </p:nvGrpSpPr>
      <p:grpSpPr>
        <a:xfrm>
          <a:off x="0" y="0"/>
          <a:ext cx="0" cy="0"/>
          <a:chOff x="0" y="0"/>
          <a:chExt cx="0" cy="0"/>
        </a:xfrm>
      </p:grpSpPr>
      <p:sp>
        <p:nvSpPr>
          <p:cNvPr id="11" name="Google Shape;11;p13"/>
          <p:cNvSpPr>
            <a:spLocks noGrp="1"/>
          </p:cNvSpPr>
          <p:nvPr>
            <p:ph type="pic" idx="2"/>
          </p:nvPr>
        </p:nvSpPr>
        <p:spPr>
          <a:xfrm>
            <a:off x="0" y="0"/>
            <a:ext cx="6096000" cy="6858000"/>
          </a:xfrm>
          <a:prstGeom prst="rect">
            <a:avLst/>
          </a:prstGeom>
          <a:solidFill>
            <a:srgbClr val="0C0C0C"/>
          </a:solidFill>
          <a:ln>
            <a:noFill/>
          </a:ln>
        </p:spPr>
      </p:sp>
    </p:spTree>
    <p:extLst>
      <p:ext uri="{BB962C8B-B14F-4D97-AF65-F5344CB8AC3E}">
        <p14:creationId xmlns:p14="http://schemas.microsoft.com/office/powerpoint/2010/main" val="12388425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extLst>
      <p:ext uri="{BB962C8B-B14F-4D97-AF65-F5344CB8AC3E}">
        <p14:creationId xmlns:p14="http://schemas.microsoft.com/office/powerpoint/2010/main" val="227867493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460312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extLst>
      <p:ext uri="{BB962C8B-B14F-4D97-AF65-F5344CB8AC3E}">
        <p14:creationId xmlns:p14="http://schemas.microsoft.com/office/powerpoint/2010/main" val="16278050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7122874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extLst>
      <p:ext uri="{BB962C8B-B14F-4D97-AF65-F5344CB8AC3E}">
        <p14:creationId xmlns:p14="http://schemas.microsoft.com/office/powerpoint/2010/main" val="191787947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extLst>
      <p:ext uri="{BB962C8B-B14F-4D97-AF65-F5344CB8AC3E}">
        <p14:creationId xmlns:p14="http://schemas.microsoft.com/office/powerpoint/2010/main" val="274638789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extLst>
      <p:ext uri="{BB962C8B-B14F-4D97-AF65-F5344CB8AC3E}">
        <p14:creationId xmlns:p14="http://schemas.microsoft.com/office/powerpoint/2010/main" val="291108336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extLst>
      <p:ext uri="{BB962C8B-B14F-4D97-AF65-F5344CB8AC3E}">
        <p14:creationId xmlns:p14="http://schemas.microsoft.com/office/powerpoint/2010/main" val="29536358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75882287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extLst>
      <p:ext uri="{BB962C8B-B14F-4D97-AF65-F5344CB8AC3E}">
        <p14:creationId xmlns:p14="http://schemas.microsoft.com/office/powerpoint/2010/main" val="10476497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extLst>
      <p:ext uri="{BB962C8B-B14F-4D97-AF65-F5344CB8AC3E}">
        <p14:creationId xmlns:p14="http://schemas.microsoft.com/office/powerpoint/2010/main" val="384264470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extLst>
      <p:ext uri="{BB962C8B-B14F-4D97-AF65-F5344CB8AC3E}">
        <p14:creationId xmlns:p14="http://schemas.microsoft.com/office/powerpoint/2010/main" val="613841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extLst>
      <p:ext uri="{BB962C8B-B14F-4D97-AF65-F5344CB8AC3E}">
        <p14:creationId xmlns:p14="http://schemas.microsoft.com/office/powerpoint/2010/main" val="23343550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extLst>
      <p:ext uri="{BB962C8B-B14F-4D97-AF65-F5344CB8AC3E}">
        <p14:creationId xmlns:p14="http://schemas.microsoft.com/office/powerpoint/2010/main" val="364587199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extLst>
      <p:ext uri="{BB962C8B-B14F-4D97-AF65-F5344CB8AC3E}">
        <p14:creationId xmlns:p14="http://schemas.microsoft.com/office/powerpoint/2010/main" val="5599121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66963458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extLst>
      <p:ext uri="{BB962C8B-B14F-4D97-AF65-F5344CB8AC3E}">
        <p14:creationId xmlns:p14="http://schemas.microsoft.com/office/powerpoint/2010/main" val="17710438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extLst>
      <p:ext uri="{BB962C8B-B14F-4D97-AF65-F5344CB8AC3E}">
        <p14:creationId xmlns:p14="http://schemas.microsoft.com/office/powerpoint/2010/main" val="257253166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14941208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extLst>
      <p:ext uri="{BB962C8B-B14F-4D97-AF65-F5344CB8AC3E}">
        <p14:creationId xmlns:p14="http://schemas.microsoft.com/office/powerpoint/2010/main" val="15632685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extLst>
      <p:ext uri="{BB962C8B-B14F-4D97-AF65-F5344CB8AC3E}">
        <p14:creationId xmlns:p14="http://schemas.microsoft.com/office/powerpoint/2010/main" val="7121496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547423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extLst>
      <p:ext uri="{BB962C8B-B14F-4D97-AF65-F5344CB8AC3E}">
        <p14:creationId xmlns:p14="http://schemas.microsoft.com/office/powerpoint/2010/main" val="292329233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extLst>
      <p:ext uri="{BB962C8B-B14F-4D97-AF65-F5344CB8AC3E}">
        <p14:creationId xmlns:p14="http://schemas.microsoft.com/office/powerpoint/2010/main" val="405513476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74531263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26784308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extLst>
      <p:ext uri="{BB962C8B-B14F-4D97-AF65-F5344CB8AC3E}">
        <p14:creationId xmlns:p14="http://schemas.microsoft.com/office/powerpoint/2010/main" val="322386541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extLst>
      <p:ext uri="{BB962C8B-B14F-4D97-AF65-F5344CB8AC3E}">
        <p14:creationId xmlns:p14="http://schemas.microsoft.com/office/powerpoint/2010/main" val="35129064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75891531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extLst>
      <p:ext uri="{BB962C8B-B14F-4D97-AF65-F5344CB8AC3E}">
        <p14:creationId xmlns:p14="http://schemas.microsoft.com/office/powerpoint/2010/main" val="6140237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extLst>
      <p:ext uri="{BB962C8B-B14F-4D97-AF65-F5344CB8AC3E}">
        <p14:creationId xmlns:p14="http://schemas.microsoft.com/office/powerpoint/2010/main" val="177973299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extLst>
      <p:ext uri="{BB962C8B-B14F-4D97-AF65-F5344CB8AC3E}">
        <p14:creationId xmlns:p14="http://schemas.microsoft.com/office/powerpoint/2010/main" val="1250550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extLst>
      <p:ext uri="{BB962C8B-B14F-4D97-AF65-F5344CB8AC3E}">
        <p14:creationId xmlns:p14="http://schemas.microsoft.com/office/powerpoint/2010/main" val="41718789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extLst>
      <p:ext uri="{BB962C8B-B14F-4D97-AF65-F5344CB8AC3E}">
        <p14:creationId xmlns:p14="http://schemas.microsoft.com/office/powerpoint/2010/main" val="264920380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extLst>
      <p:ext uri="{BB962C8B-B14F-4D97-AF65-F5344CB8AC3E}">
        <p14:creationId xmlns:p14="http://schemas.microsoft.com/office/powerpoint/2010/main" val="61895945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extLst>
      <p:ext uri="{BB962C8B-B14F-4D97-AF65-F5344CB8AC3E}">
        <p14:creationId xmlns:p14="http://schemas.microsoft.com/office/powerpoint/2010/main" val="16907718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extLst>
      <p:ext uri="{BB962C8B-B14F-4D97-AF65-F5344CB8AC3E}">
        <p14:creationId xmlns:p14="http://schemas.microsoft.com/office/powerpoint/2010/main" val="221194738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extLst>
      <p:ext uri="{BB962C8B-B14F-4D97-AF65-F5344CB8AC3E}">
        <p14:creationId xmlns:p14="http://schemas.microsoft.com/office/powerpoint/2010/main" val="255830354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extLst>
      <p:ext uri="{BB962C8B-B14F-4D97-AF65-F5344CB8AC3E}">
        <p14:creationId xmlns:p14="http://schemas.microsoft.com/office/powerpoint/2010/main" val="326009846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extLst>
      <p:ext uri="{BB962C8B-B14F-4D97-AF65-F5344CB8AC3E}">
        <p14:creationId xmlns:p14="http://schemas.microsoft.com/office/powerpoint/2010/main" val="36109733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extLst>
      <p:ext uri="{BB962C8B-B14F-4D97-AF65-F5344CB8AC3E}">
        <p14:creationId xmlns:p14="http://schemas.microsoft.com/office/powerpoint/2010/main" val="369794949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extLst>
      <p:ext uri="{BB962C8B-B14F-4D97-AF65-F5344CB8AC3E}">
        <p14:creationId xmlns:p14="http://schemas.microsoft.com/office/powerpoint/2010/main" val="1859459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extLst>
      <p:ext uri="{BB962C8B-B14F-4D97-AF65-F5344CB8AC3E}">
        <p14:creationId xmlns:p14="http://schemas.microsoft.com/office/powerpoint/2010/main" val="183268546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extLst>
      <p:ext uri="{BB962C8B-B14F-4D97-AF65-F5344CB8AC3E}">
        <p14:creationId xmlns:p14="http://schemas.microsoft.com/office/powerpoint/2010/main" val="60385897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extLst>
      <p:ext uri="{BB962C8B-B14F-4D97-AF65-F5344CB8AC3E}">
        <p14:creationId xmlns:p14="http://schemas.microsoft.com/office/powerpoint/2010/main" val="115870619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10139501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extLst>
      <p:ext uri="{BB962C8B-B14F-4D97-AF65-F5344CB8AC3E}">
        <p14:creationId xmlns:p14="http://schemas.microsoft.com/office/powerpoint/2010/main" val="139106633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extLst>
      <p:ext uri="{BB962C8B-B14F-4D97-AF65-F5344CB8AC3E}">
        <p14:creationId xmlns:p14="http://schemas.microsoft.com/office/powerpoint/2010/main" val="44141540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extLst>
      <p:ext uri="{BB962C8B-B14F-4D97-AF65-F5344CB8AC3E}">
        <p14:creationId xmlns:p14="http://schemas.microsoft.com/office/powerpoint/2010/main" val="331161521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extLst>
      <p:ext uri="{BB962C8B-B14F-4D97-AF65-F5344CB8AC3E}">
        <p14:creationId xmlns:p14="http://schemas.microsoft.com/office/powerpoint/2010/main" val="357244660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extLst>
      <p:ext uri="{BB962C8B-B14F-4D97-AF65-F5344CB8AC3E}">
        <p14:creationId xmlns:p14="http://schemas.microsoft.com/office/powerpoint/2010/main" val="135586448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extLst>
      <p:ext uri="{BB962C8B-B14F-4D97-AF65-F5344CB8AC3E}">
        <p14:creationId xmlns:p14="http://schemas.microsoft.com/office/powerpoint/2010/main" val="2705450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extLst>
      <p:ext uri="{BB962C8B-B14F-4D97-AF65-F5344CB8AC3E}">
        <p14:creationId xmlns:p14="http://schemas.microsoft.com/office/powerpoint/2010/main" val="19646625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extLst>
      <p:ext uri="{BB962C8B-B14F-4D97-AF65-F5344CB8AC3E}">
        <p14:creationId xmlns:p14="http://schemas.microsoft.com/office/powerpoint/2010/main" val="282302385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extLst>
      <p:ext uri="{BB962C8B-B14F-4D97-AF65-F5344CB8AC3E}">
        <p14:creationId xmlns:p14="http://schemas.microsoft.com/office/powerpoint/2010/main" val="277127423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extLst>
      <p:ext uri="{BB962C8B-B14F-4D97-AF65-F5344CB8AC3E}">
        <p14:creationId xmlns:p14="http://schemas.microsoft.com/office/powerpoint/2010/main" val="421774288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extLst>
      <p:ext uri="{BB962C8B-B14F-4D97-AF65-F5344CB8AC3E}">
        <p14:creationId xmlns:p14="http://schemas.microsoft.com/office/powerpoint/2010/main" val="16498348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extLst>
      <p:ext uri="{BB962C8B-B14F-4D97-AF65-F5344CB8AC3E}">
        <p14:creationId xmlns:p14="http://schemas.microsoft.com/office/powerpoint/2010/main" val="114157189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extLst>
      <p:ext uri="{BB962C8B-B14F-4D97-AF65-F5344CB8AC3E}">
        <p14:creationId xmlns:p14="http://schemas.microsoft.com/office/powerpoint/2010/main" val="148949531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extLst>
      <p:ext uri="{BB962C8B-B14F-4D97-AF65-F5344CB8AC3E}">
        <p14:creationId xmlns:p14="http://schemas.microsoft.com/office/powerpoint/2010/main" val="237946035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extLst>
      <p:ext uri="{BB962C8B-B14F-4D97-AF65-F5344CB8AC3E}">
        <p14:creationId xmlns:p14="http://schemas.microsoft.com/office/powerpoint/2010/main" val="213051519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extLst>
      <p:ext uri="{BB962C8B-B14F-4D97-AF65-F5344CB8AC3E}">
        <p14:creationId xmlns:p14="http://schemas.microsoft.com/office/powerpoint/2010/main" val="56960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extLst>
      <p:ext uri="{BB962C8B-B14F-4D97-AF65-F5344CB8AC3E}">
        <p14:creationId xmlns:p14="http://schemas.microsoft.com/office/powerpoint/2010/main" val="4178386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extLst>
      <p:ext uri="{BB962C8B-B14F-4D97-AF65-F5344CB8AC3E}">
        <p14:creationId xmlns:p14="http://schemas.microsoft.com/office/powerpoint/2010/main" val="73061990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extLst>
      <p:ext uri="{BB962C8B-B14F-4D97-AF65-F5344CB8AC3E}">
        <p14:creationId xmlns:p14="http://schemas.microsoft.com/office/powerpoint/2010/main" val="130052677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extLst>
      <p:ext uri="{BB962C8B-B14F-4D97-AF65-F5344CB8AC3E}">
        <p14:creationId xmlns:p14="http://schemas.microsoft.com/office/powerpoint/2010/main" val="116766300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extLst>
      <p:ext uri="{BB962C8B-B14F-4D97-AF65-F5344CB8AC3E}">
        <p14:creationId xmlns:p14="http://schemas.microsoft.com/office/powerpoint/2010/main" val="232153950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extLst>
      <p:ext uri="{BB962C8B-B14F-4D97-AF65-F5344CB8AC3E}">
        <p14:creationId xmlns:p14="http://schemas.microsoft.com/office/powerpoint/2010/main" val="88496751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extLst>
      <p:ext uri="{BB962C8B-B14F-4D97-AF65-F5344CB8AC3E}">
        <p14:creationId xmlns:p14="http://schemas.microsoft.com/office/powerpoint/2010/main" val="193863627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extLst>
      <p:ext uri="{BB962C8B-B14F-4D97-AF65-F5344CB8AC3E}">
        <p14:creationId xmlns:p14="http://schemas.microsoft.com/office/powerpoint/2010/main" val="22406013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extLst>
      <p:ext uri="{BB962C8B-B14F-4D97-AF65-F5344CB8AC3E}">
        <p14:creationId xmlns:p14="http://schemas.microsoft.com/office/powerpoint/2010/main" val="60267021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extLst>
      <p:ext uri="{BB962C8B-B14F-4D97-AF65-F5344CB8AC3E}">
        <p14:creationId xmlns:p14="http://schemas.microsoft.com/office/powerpoint/2010/main" val="3128456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extLst>
      <p:ext uri="{BB962C8B-B14F-4D97-AF65-F5344CB8AC3E}">
        <p14:creationId xmlns:p14="http://schemas.microsoft.com/office/powerpoint/2010/main" val="303371680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6461006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1235462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4155044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2509024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7495917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9294472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3719905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1228084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372742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2700819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3909743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4087061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7278382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1327950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463905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37023876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24897766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9901690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4118752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01470490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8062289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64345073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3326656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74522214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3117269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702714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8733725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768089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05258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8967797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1539564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9896986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9737795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1596068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3404397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1139159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2394429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90772720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46229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413992469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719305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1668334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9012591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27085490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6482837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576085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2533127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7362138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135263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80016444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1938898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1764177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329521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62604032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3298671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1536197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0641648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73154921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661182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06874003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155356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9400262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9034301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20049251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87897605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37331473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23995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254537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421210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3571463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7283540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5179269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4942798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8266283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0563535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7926682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6616661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4435785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470264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0561632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1534184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4957492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4688731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44471220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91381651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79425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251615281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65362348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7167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0053608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70612656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768403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82145793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4747909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604046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6214578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6039347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7521581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01177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6191913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3454479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2965765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3310135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6971459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8159022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6833502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4966582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67208220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720125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4782618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833431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81089142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01855287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107540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2239226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89435115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248014174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3116565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185373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3884494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7441838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64885488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88656017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0744967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59033357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5707257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70418398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3240533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442101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4789171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11681263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35868759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23853023"/>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0825174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16.08.2022</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327617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11087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457330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424008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42525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9491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5503232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0530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963545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897671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185502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592043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52436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787297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9095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3868242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2.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theme" Target="../theme/theme3.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61.xml"/><Relationship Id="rId21" Type="http://schemas.openxmlformats.org/officeDocument/2006/relationships/slideLayout" Target="../slideLayouts/slideLayout156.xml"/><Relationship Id="rId42" Type="http://schemas.openxmlformats.org/officeDocument/2006/relationships/slideLayout" Target="../slideLayouts/slideLayout177.xml"/><Relationship Id="rId47" Type="http://schemas.openxmlformats.org/officeDocument/2006/relationships/slideLayout" Target="../slideLayouts/slideLayout182.xml"/><Relationship Id="rId63" Type="http://schemas.openxmlformats.org/officeDocument/2006/relationships/slideLayout" Target="../slideLayouts/slideLayout198.xml"/><Relationship Id="rId68" Type="http://schemas.openxmlformats.org/officeDocument/2006/relationships/slideLayout" Target="../slideLayouts/slideLayout203.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9" Type="http://schemas.openxmlformats.org/officeDocument/2006/relationships/slideLayout" Target="../slideLayouts/slideLayout164.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37" Type="http://schemas.openxmlformats.org/officeDocument/2006/relationships/slideLayout" Target="../slideLayouts/slideLayout172.xml"/><Relationship Id="rId40" Type="http://schemas.openxmlformats.org/officeDocument/2006/relationships/slideLayout" Target="../slideLayouts/slideLayout175.xml"/><Relationship Id="rId45" Type="http://schemas.openxmlformats.org/officeDocument/2006/relationships/slideLayout" Target="../slideLayouts/slideLayout180.xml"/><Relationship Id="rId53" Type="http://schemas.openxmlformats.org/officeDocument/2006/relationships/slideLayout" Target="../slideLayouts/slideLayout188.xml"/><Relationship Id="rId58" Type="http://schemas.openxmlformats.org/officeDocument/2006/relationships/slideLayout" Target="../slideLayouts/slideLayout193.xml"/><Relationship Id="rId66" Type="http://schemas.openxmlformats.org/officeDocument/2006/relationships/slideLayout" Target="../slideLayouts/slideLayout201.xml"/><Relationship Id="rId74" Type="http://schemas.openxmlformats.org/officeDocument/2006/relationships/slideLayout" Target="../slideLayouts/slideLayout209.xml"/><Relationship Id="rId5" Type="http://schemas.openxmlformats.org/officeDocument/2006/relationships/slideLayout" Target="../slideLayouts/slideLayout140.xml"/><Relationship Id="rId61" Type="http://schemas.openxmlformats.org/officeDocument/2006/relationships/slideLayout" Target="../slideLayouts/slideLayout196.xml"/><Relationship Id="rId19" Type="http://schemas.openxmlformats.org/officeDocument/2006/relationships/slideLayout" Target="../slideLayouts/slideLayout15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slideLayout" Target="../slideLayouts/slideLayout170.xml"/><Relationship Id="rId43" Type="http://schemas.openxmlformats.org/officeDocument/2006/relationships/slideLayout" Target="../slideLayouts/slideLayout178.xml"/><Relationship Id="rId48" Type="http://schemas.openxmlformats.org/officeDocument/2006/relationships/slideLayout" Target="../slideLayouts/slideLayout183.xml"/><Relationship Id="rId56" Type="http://schemas.openxmlformats.org/officeDocument/2006/relationships/slideLayout" Target="../slideLayouts/slideLayout191.xml"/><Relationship Id="rId64" Type="http://schemas.openxmlformats.org/officeDocument/2006/relationships/slideLayout" Target="../slideLayouts/slideLayout199.xml"/><Relationship Id="rId69" Type="http://schemas.openxmlformats.org/officeDocument/2006/relationships/slideLayout" Target="../slideLayouts/slideLayout204.xml"/><Relationship Id="rId8" Type="http://schemas.openxmlformats.org/officeDocument/2006/relationships/slideLayout" Target="../slideLayouts/slideLayout143.xml"/><Relationship Id="rId51" Type="http://schemas.openxmlformats.org/officeDocument/2006/relationships/slideLayout" Target="../slideLayouts/slideLayout186.xml"/><Relationship Id="rId72" Type="http://schemas.openxmlformats.org/officeDocument/2006/relationships/slideLayout" Target="../slideLayouts/slideLayout207.xml"/><Relationship Id="rId3" Type="http://schemas.openxmlformats.org/officeDocument/2006/relationships/slideLayout" Target="../slideLayouts/slideLayout138.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38" Type="http://schemas.openxmlformats.org/officeDocument/2006/relationships/slideLayout" Target="../slideLayouts/slideLayout173.xml"/><Relationship Id="rId46" Type="http://schemas.openxmlformats.org/officeDocument/2006/relationships/slideLayout" Target="../slideLayouts/slideLayout181.xml"/><Relationship Id="rId59" Type="http://schemas.openxmlformats.org/officeDocument/2006/relationships/slideLayout" Target="../slideLayouts/slideLayout194.xml"/><Relationship Id="rId67" Type="http://schemas.openxmlformats.org/officeDocument/2006/relationships/slideLayout" Target="../slideLayouts/slideLayout202.xml"/><Relationship Id="rId20" Type="http://schemas.openxmlformats.org/officeDocument/2006/relationships/slideLayout" Target="../slideLayouts/slideLayout155.xml"/><Relationship Id="rId41" Type="http://schemas.openxmlformats.org/officeDocument/2006/relationships/slideLayout" Target="../slideLayouts/slideLayout176.xml"/><Relationship Id="rId54" Type="http://schemas.openxmlformats.org/officeDocument/2006/relationships/slideLayout" Target="../slideLayouts/slideLayout189.xml"/><Relationship Id="rId62" Type="http://schemas.openxmlformats.org/officeDocument/2006/relationships/slideLayout" Target="../slideLayouts/slideLayout197.xml"/><Relationship Id="rId70" Type="http://schemas.openxmlformats.org/officeDocument/2006/relationships/slideLayout" Target="../slideLayouts/slideLayout205.xml"/><Relationship Id="rId75" Type="http://schemas.openxmlformats.org/officeDocument/2006/relationships/slideLayout" Target="../slideLayouts/slideLayout210.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slideLayout" Target="../slideLayouts/slideLayout171.xml"/><Relationship Id="rId49" Type="http://schemas.openxmlformats.org/officeDocument/2006/relationships/slideLayout" Target="../slideLayouts/slideLayout184.xml"/><Relationship Id="rId57" Type="http://schemas.openxmlformats.org/officeDocument/2006/relationships/slideLayout" Target="../slideLayouts/slideLayout192.xml"/><Relationship Id="rId10" Type="http://schemas.openxmlformats.org/officeDocument/2006/relationships/slideLayout" Target="../slideLayouts/slideLayout145.xml"/><Relationship Id="rId31" Type="http://schemas.openxmlformats.org/officeDocument/2006/relationships/slideLayout" Target="../slideLayouts/slideLayout166.xml"/><Relationship Id="rId44" Type="http://schemas.openxmlformats.org/officeDocument/2006/relationships/slideLayout" Target="../slideLayouts/slideLayout179.xml"/><Relationship Id="rId52" Type="http://schemas.openxmlformats.org/officeDocument/2006/relationships/slideLayout" Target="../slideLayouts/slideLayout187.xml"/><Relationship Id="rId60" Type="http://schemas.openxmlformats.org/officeDocument/2006/relationships/slideLayout" Target="../slideLayouts/slideLayout195.xml"/><Relationship Id="rId65" Type="http://schemas.openxmlformats.org/officeDocument/2006/relationships/slideLayout" Target="../slideLayouts/slideLayout200.xml"/><Relationship Id="rId73" Type="http://schemas.openxmlformats.org/officeDocument/2006/relationships/slideLayout" Target="../slideLayouts/slideLayout208.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9" Type="http://schemas.openxmlformats.org/officeDocument/2006/relationships/slideLayout" Target="../slideLayouts/slideLayout174.xml"/><Relationship Id="rId34" Type="http://schemas.openxmlformats.org/officeDocument/2006/relationships/slideLayout" Target="../slideLayouts/slideLayout169.xml"/><Relationship Id="rId50" Type="http://schemas.openxmlformats.org/officeDocument/2006/relationships/slideLayout" Target="../slideLayouts/slideLayout185.xml"/><Relationship Id="rId55" Type="http://schemas.openxmlformats.org/officeDocument/2006/relationships/slideLayout" Target="../slideLayouts/slideLayout190.xml"/><Relationship Id="rId76" Type="http://schemas.openxmlformats.org/officeDocument/2006/relationships/theme" Target="../theme/theme4.xml"/><Relationship Id="rId7" Type="http://schemas.openxmlformats.org/officeDocument/2006/relationships/slideLayout" Target="../slideLayouts/slideLayout142.xml"/><Relationship Id="rId71" Type="http://schemas.openxmlformats.org/officeDocument/2006/relationships/slideLayout" Target="../slideLayouts/slideLayout20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36.xml"/><Relationship Id="rId21" Type="http://schemas.openxmlformats.org/officeDocument/2006/relationships/slideLayout" Target="../slideLayouts/slideLayout231.xml"/><Relationship Id="rId34" Type="http://schemas.openxmlformats.org/officeDocument/2006/relationships/slideLayout" Target="../slideLayouts/slideLayout244.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63" Type="http://schemas.openxmlformats.org/officeDocument/2006/relationships/slideLayout" Target="../slideLayouts/slideLayout273.xml"/><Relationship Id="rId7" Type="http://schemas.openxmlformats.org/officeDocument/2006/relationships/slideLayout" Target="../slideLayouts/slideLayout21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9" Type="http://schemas.openxmlformats.org/officeDocument/2006/relationships/slideLayout" Target="../slideLayouts/slideLayout239.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53" Type="http://schemas.openxmlformats.org/officeDocument/2006/relationships/slideLayout" Target="../slideLayouts/slideLayout263.xml"/><Relationship Id="rId58" Type="http://schemas.openxmlformats.org/officeDocument/2006/relationships/slideLayout" Target="../slideLayouts/slideLayout268.xml"/><Relationship Id="rId66" Type="http://schemas.openxmlformats.org/officeDocument/2006/relationships/slideLayout" Target="../slideLayouts/slideLayout276.xml"/><Relationship Id="rId5" Type="http://schemas.openxmlformats.org/officeDocument/2006/relationships/slideLayout" Target="../slideLayouts/slideLayout215.xml"/><Relationship Id="rId61" Type="http://schemas.openxmlformats.org/officeDocument/2006/relationships/slideLayout" Target="../slideLayouts/slideLayout271.xml"/><Relationship Id="rId19" Type="http://schemas.openxmlformats.org/officeDocument/2006/relationships/slideLayout" Target="../slideLayouts/slideLayout22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56" Type="http://schemas.openxmlformats.org/officeDocument/2006/relationships/slideLayout" Target="../slideLayouts/slideLayout266.xml"/><Relationship Id="rId64" Type="http://schemas.openxmlformats.org/officeDocument/2006/relationships/slideLayout" Target="../slideLayouts/slideLayout274.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59" Type="http://schemas.openxmlformats.org/officeDocument/2006/relationships/slideLayout" Target="../slideLayouts/slideLayout269.xml"/><Relationship Id="rId67" Type="http://schemas.openxmlformats.org/officeDocument/2006/relationships/theme" Target="../theme/theme5.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62" Type="http://schemas.openxmlformats.org/officeDocument/2006/relationships/slideLayout" Target="../slideLayouts/slideLayout27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 Id="rId60" Type="http://schemas.openxmlformats.org/officeDocument/2006/relationships/slideLayout" Target="../slideLayouts/slideLayout270.xml"/><Relationship Id="rId65" Type="http://schemas.openxmlformats.org/officeDocument/2006/relationships/slideLayout" Target="../slideLayouts/slideLayout275.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9" Type="http://schemas.openxmlformats.org/officeDocument/2006/relationships/slideLayout" Target="../slideLayouts/slideLayout249.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02.xml"/><Relationship Id="rId21" Type="http://schemas.openxmlformats.org/officeDocument/2006/relationships/slideLayout" Target="../slideLayouts/slideLayout297.xml"/><Relationship Id="rId42" Type="http://schemas.openxmlformats.org/officeDocument/2006/relationships/slideLayout" Target="../slideLayouts/slideLayout318.xml"/><Relationship Id="rId47" Type="http://schemas.openxmlformats.org/officeDocument/2006/relationships/slideLayout" Target="../slideLayouts/slideLayout323.xml"/><Relationship Id="rId63" Type="http://schemas.openxmlformats.org/officeDocument/2006/relationships/slideLayout" Target="../slideLayouts/slideLayout339.xml"/><Relationship Id="rId68" Type="http://schemas.openxmlformats.org/officeDocument/2006/relationships/slideLayout" Target="../slideLayouts/slideLayout344.xml"/><Relationship Id="rId7" Type="http://schemas.openxmlformats.org/officeDocument/2006/relationships/slideLayout" Target="../slideLayouts/slideLayout28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9" Type="http://schemas.openxmlformats.org/officeDocument/2006/relationships/slideLayout" Target="../slideLayouts/slideLayout305.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slideLayout" Target="../slideLayouts/slideLayout313.xml"/><Relationship Id="rId40" Type="http://schemas.openxmlformats.org/officeDocument/2006/relationships/slideLayout" Target="../slideLayouts/slideLayout316.xml"/><Relationship Id="rId45" Type="http://schemas.openxmlformats.org/officeDocument/2006/relationships/slideLayout" Target="../slideLayouts/slideLayout321.xml"/><Relationship Id="rId53" Type="http://schemas.openxmlformats.org/officeDocument/2006/relationships/slideLayout" Target="../slideLayouts/slideLayout329.xml"/><Relationship Id="rId58" Type="http://schemas.openxmlformats.org/officeDocument/2006/relationships/slideLayout" Target="../slideLayouts/slideLayout334.xml"/><Relationship Id="rId66" Type="http://schemas.openxmlformats.org/officeDocument/2006/relationships/slideLayout" Target="../slideLayouts/slideLayout342.xml"/><Relationship Id="rId5" Type="http://schemas.openxmlformats.org/officeDocument/2006/relationships/slideLayout" Target="../slideLayouts/slideLayout281.xml"/><Relationship Id="rId61" Type="http://schemas.openxmlformats.org/officeDocument/2006/relationships/slideLayout" Target="../slideLayouts/slideLayout337.xml"/><Relationship Id="rId19" Type="http://schemas.openxmlformats.org/officeDocument/2006/relationships/slideLayout" Target="../slideLayouts/slideLayout29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43" Type="http://schemas.openxmlformats.org/officeDocument/2006/relationships/slideLayout" Target="../slideLayouts/slideLayout319.xml"/><Relationship Id="rId48" Type="http://schemas.openxmlformats.org/officeDocument/2006/relationships/slideLayout" Target="../slideLayouts/slideLayout324.xml"/><Relationship Id="rId56" Type="http://schemas.openxmlformats.org/officeDocument/2006/relationships/slideLayout" Target="../slideLayouts/slideLayout332.xml"/><Relationship Id="rId64" Type="http://schemas.openxmlformats.org/officeDocument/2006/relationships/slideLayout" Target="../slideLayouts/slideLayout340.xml"/><Relationship Id="rId69" Type="http://schemas.openxmlformats.org/officeDocument/2006/relationships/theme" Target="../theme/theme6.xml"/><Relationship Id="rId8" Type="http://schemas.openxmlformats.org/officeDocument/2006/relationships/slideLayout" Target="../slideLayouts/slideLayout284.xml"/><Relationship Id="rId51" Type="http://schemas.openxmlformats.org/officeDocument/2006/relationships/slideLayout" Target="../slideLayouts/slideLayout327.xml"/><Relationship Id="rId3" Type="http://schemas.openxmlformats.org/officeDocument/2006/relationships/slideLayout" Target="../slideLayouts/slideLayout279.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slideLayout" Target="../slideLayouts/slideLayout314.xml"/><Relationship Id="rId46" Type="http://schemas.openxmlformats.org/officeDocument/2006/relationships/slideLayout" Target="../slideLayouts/slideLayout322.xml"/><Relationship Id="rId59" Type="http://schemas.openxmlformats.org/officeDocument/2006/relationships/slideLayout" Target="../slideLayouts/slideLayout335.xml"/><Relationship Id="rId67" Type="http://schemas.openxmlformats.org/officeDocument/2006/relationships/slideLayout" Target="../slideLayouts/slideLayout343.xml"/><Relationship Id="rId20" Type="http://schemas.openxmlformats.org/officeDocument/2006/relationships/slideLayout" Target="../slideLayouts/slideLayout296.xml"/><Relationship Id="rId41" Type="http://schemas.openxmlformats.org/officeDocument/2006/relationships/slideLayout" Target="../slideLayouts/slideLayout317.xml"/><Relationship Id="rId54" Type="http://schemas.openxmlformats.org/officeDocument/2006/relationships/slideLayout" Target="../slideLayouts/slideLayout330.xml"/><Relationship Id="rId62" Type="http://schemas.openxmlformats.org/officeDocument/2006/relationships/slideLayout" Target="../slideLayouts/slideLayout33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49" Type="http://schemas.openxmlformats.org/officeDocument/2006/relationships/slideLayout" Target="../slideLayouts/slideLayout325.xml"/><Relationship Id="rId57" Type="http://schemas.openxmlformats.org/officeDocument/2006/relationships/slideLayout" Target="../slideLayouts/slideLayout333.xml"/><Relationship Id="rId10" Type="http://schemas.openxmlformats.org/officeDocument/2006/relationships/slideLayout" Target="../slideLayouts/slideLayout286.xml"/><Relationship Id="rId31" Type="http://schemas.openxmlformats.org/officeDocument/2006/relationships/slideLayout" Target="../slideLayouts/slideLayout307.xml"/><Relationship Id="rId44" Type="http://schemas.openxmlformats.org/officeDocument/2006/relationships/slideLayout" Target="../slideLayouts/slideLayout320.xml"/><Relationship Id="rId52" Type="http://schemas.openxmlformats.org/officeDocument/2006/relationships/slideLayout" Target="../slideLayouts/slideLayout328.xml"/><Relationship Id="rId60" Type="http://schemas.openxmlformats.org/officeDocument/2006/relationships/slideLayout" Target="../slideLayouts/slideLayout336.xml"/><Relationship Id="rId65" Type="http://schemas.openxmlformats.org/officeDocument/2006/relationships/slideLayout" Target="../slideLayouts/slideLayout341.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39" Type="http://schemas.openxmlformats.org/officeDocument/2006/relationships/slideLayout" Target="../slideLayouts/slideLayout315.xml"/><Relationship Id="rId34" Type="http://schemas.openxmlformats.org/officeDocument/2006/relationships/slideLayout" Target="../slideLayouts/slideLayout310.xml"/><Relationship Id="rId50" Type="http://schemas.openxmlformats.org/officeDocument/2006/relationships/slideLayout" Target="../slideLayouts/slideLayout326.xml"/><Relationship Id="rId55" Type="http://schemas.openxmlformats.org/officeDocument/2006/relationships/slideLayout" Target="../slideLayouts/slideLayout3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16.08.2022</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5091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5" r:id="rId3"/>
    <p:sldLayoutId id="2147483750" r:id="rId4"/>
    <p:sldLayoutId id="2147483751" r:id="rId5"/>
    <p:sldLayoutId id="2147483753" r:id="rId6"/>
    <p:sldLayoutId id="2147483756" r:id="rId7"/>
    <p:sldLayoutId id="2147483758" r:id="rId8"/>
    <p:sldLayoutId id="2147483761" r:id="rId9"/>
    <p:sldLayoutId id="2147483763" r:id="rId10"/>
    <p:sldLayoutId id="2147483764" r:id="rId11"/>
    <p:sldLayoutId id="2147483765" r:id="rId12"/>
    <p:sldLayoutId id="2147483766" r:id="rId13"/>
    <p:sldLayoutId id="2147483767" r:id="rId14"/>
    <p:sldLayoutId id="2147483768" r:id="rId15"/>
    <p:sldLayoutId id="2147483769" r:id="rId16"/>
    <p:sldLayoutId id="2147483771" r:id="rId17"/>
    <p:sldLayoutId id="2147483772" r:id="rId18"/>
    <p:sldLayoutId id="2147483773" r:id="rId19"/>
    <p:sldLayoutId id="2147483774" r:id="rId20"/>
    <p:sldLayoutId id="2147483775" r:id="rId21"/>
    <p:sldLayoutId id="2147483776" r:id="rId22"/>
    <p:sldLayoutId id="2147483777"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472073329"/>
      </p:ext>
    </p:extLst>
  </p:cSld>
  <p:clrMap bg1="lt1" tx1="dk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 id="2147483864" r:id="rId56"/>
    <p:sldLayoutId id="2147483865"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 id="2147483875" r:id="rId67"/>
    <p:sldLayoutId id="2147483876" r:id="rId68"/>
    <p:sldLayoutId id="2147483877" r:id="rId69"/>
    <p:sldLayoutId id="2147483878" r:id="rId70"/>
    <p:sldLayoutId id="2147483879" r:id="rId71"/>
    <p:sldLayoutId id="2147483880" r:id="rId72"/>
    <p:sldLayoutId id="2147483881" r:id="rId73"/>
    <p:sldLayoutId id="2147483882" r:id="rId74"/>
    <p:sldLayoutId id="2147483883" r:id="rId7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47283"/>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2" r:id="rId37"/>
    <p:sldLayoutId id="2147483923" r:id="rId38"/>
    <p:sldLayoutId id="2147483924" r:id="rId39"/>
    <p:sldLayoutId id="2147483925" r:id="rId40"/>
    <p:sldLayoutId id="2147483926" r:id="rId41"/>
    <p:sldLayoutId id="2147483927" r:id="rId42"/>
    <p:sldLayoutId id="2147483928" r:id="rId43"/>
    <p:sldLayoutId id="2147483929" r:id="rId44"/>
    <p:sldLayoutId id="2147483930" r:id="rId45"/>
    <p:sldLayoutId id="2147483931" r:id="rId46"/>
    <p:sldLayoutId id="2147483932" r:id="rId47"/>
    <p:sldLayoutId id="2147483933" r:id="rId48"/>
    <p:sldLayoutId id="2147483934" r:id="rId49"/>
    <p:sldLayoutId id="2147483935" r:id="rId50"/>
    <p:sldLayoutId id="2147483936" r:id="rId51"/>
    <p:sldLayoutId id="2147483937" r:id="rId52"/>
    <p:sldLayoutId id="2147483938" r:id="rId53"/>
    <p:sldLayoutId id="2147483939" r:id="rId54"/>
    <p:sldLayoutId id="2147483940" r:id="rId55"/>
    <p:sldLayoutId id="2147483941" r:id="rId56"/>
    <p:sldLayoutId id="2147483942" r:id="rId57"/>
    <p:sldLayoutId id="2147483943" r:id="rId58"/>
    <p:sldLayoutId id="2147483944" r:id="rId59"/>
    <p:sldLayoutId id="2147483945" r:id="rId60"/>
    <p:sldLayoutId id="2147483946" r:id="rId61"/>
    <p:sldLayoutId id="2147483947" r:id="rId62"/>
    <p:sldLayoutId id="2147483948" r:id="rId63"/>
    <p:sldLayoutId id="2147483949" r:id="rId64"/>
    <p:sldLayoutId id="2147483950" r:id="rId65"/>
    <p:sldLayoutId id="2147483951" r:id="rId6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704053"/>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70" r:id="rId16"/>
    <p:sldLayoutId id="2147483971" r:id="rId17"/>
    <p:sldLayoutId id="2147483972" r:id="rId18"/>
    <p:sldLayoutId id="2147483973" r:id="rId19"/>
    <p:sldLayoutId id="2147483974" r:id="rId20"/>
    <p:sldLayoutId id="2147483976" r:id="rId21"/>
    <p:sldLayoutId id="2147483977" r:id="rId22"/>
    <p:sldLayoutId id="2147483980" r:id="rId23"/>
    <p:sldLayoutId id="2147483981"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 id="2147483991" r:id="rId33"/>
    <p:sldLayoutId id="2147483992" r:id="rId34"/>
    <p:sldLayoutId id="2147483993" r:id="rId35"/>
    <p:sldLayoutId id="2147483994" r:id="rId36"/>
    <p:sldLayoutId id="2147483995" r:id="rId37"/>
    <p:sldLayoutId id="2147483996" r:id="rId38"/>
    <p:sldLayoutId id="2147483997" r:id="rId39"/>
    <p:sldLayoutId id="2147483999" r:id="rId40"/>
    <p:sldLayoutId id="2147484001" r:id="rId41"/>
    <p:sldLayoutId id="2147484002" r:id="rId42"/>
    <p:sldLayoutId id="2147484003" r:id="rId43"/>
    <p:sldLayoutId id="2147484004" r:id="rId44"/>
    <p:sldLayoutId id="2147484005" r:id="rId45"/>
    <p:sldLayoutId id="2147484006" r:id="rId46"/>
    <p:sldLayoutId id="2147484007" r:id="rId47"/>
    <p:sldLayoutId id="2147484008" r:id="rId48"/>
    <p:sldLayoutId id="2147484009" r:id="rId49"/>
    <p:sldLayoutId id="2147484010" r:id="rId50"/>
    <p:sldLayoutId id="2147484011" r:id="rId51"/>
    <p:sldLayoutId id="2147484012" r:id="rId52"/>
    <p:sldLayoutId id="2147484013" r:id="rId53"/>
    <p:sldLayoutId id="2147484014" r:id="rId54"/>
    <p:sldLayoutId id="2147484015" r:id="rId55"/>
    <p:sldLayoutId id="2147484016" r:id="rId56"/>
    <p:sldLayoutId id="2147484017" r:id="rId57"/>
    <p:sldLayoutId id="2147484018" r:id="rId58"/>
    <p:sldLayoutId id="2147484019" r:id="rId59"/>
    <p:sldLayoutId id="2147484020" r:id="rId60"/>
    <p:sldLayoutId id="2147484021" r:id="rId61"/>
    <p:sldLayoutId id="2147484022" r:id="rId62"/>
    <p:sldLayoutId id="2147484023" r:id="rId63"/>
    <p:sldLayoutId id="2147484024" r:id="rId64"/>
    <p:sldLayoutId id="2147484025" r:id="rId65"/>
    <p:sldLayoutId id="2147484026" r:id="rId66"/>
    <p:sldLayoutId id="2147484027" r:id="rId67"/>
    <p:sldLayoutId id="2147484028" r:id="rId6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2.xml"/></Relationships>
</file>

<file path=ppt/slides/_rels/slide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217.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22.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2.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12.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2.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2.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22.xml"/></Relationships>
</file>

<file path=ppt/slides/_rels/slide1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2.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22.xml"/></Relationships>
</file>

<file path=ppt/slides/_rels/slide1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2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2.xml"/></Relationships>
</file>

<file path=ppt/slides/_rels/slide1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2.xml"/><Relationship Id="rId1" Type="http://schemas.openxmlformats.org/officeDocument/2006/relationships/slideLayout" Target="../slideLayouts/slideLayout84.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83.xml"/><Relationship Id="rId5" Type="http://schemas.openxmlformats.org/officeDocument/2006/relationships/image" Target="../media/image57.jpg"/><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5.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2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2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1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2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14.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2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1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2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5.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2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1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2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2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2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7.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220.xml"/><Relationship Id="rId5" Type="http://schemas.openxmlformats.org/officeDocument/2006/relationships/image" Target="../media/image29.png"/><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2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1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2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1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2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2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47.xml"/><Relationship Id="rId5" Type="http://schemas.openxmlformats.org/officeDocument/2006/relationships/image" Target="../media/image34.jp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2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1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7.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4.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1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2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2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2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17.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7.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7.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8.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8.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3.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6.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22.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19.xml"/></Relationships>
</file>

<file path=ppt/slides/_rels/slide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84.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22.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5.xml"/></Relationships>
</file>

<file path=ppt/slides/_rels/slide7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17.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22.xml"/></Relationships>
</file>

<file path=ppt/slides/_rels/slide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2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6.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2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2.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14.xml"/><Relationship Id="rId4" Type="http://schemas.openxmlformats.org/officeDocument/2006/relationships/image" Target="../media/image16.jpg"/></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17.xml"/><Relationship Id="rId4" Type="http://schemas.openxmlformats.org/officeDocument/2006/relationships/hyperlink" Target="https://github.com/prometheus-operator/kube-prometheus"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2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2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84.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14.xml"/><Relationship Id="rId4" Type="http://schemas.openxmlformats.org/officeDocument/2006/relationships/image" Target="../media/image16.jpg"/></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4.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4.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2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7.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2.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2.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2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4" y="3911988"/>
            <a:ext cx="5905995" cy="1512862"/>
            <a:chOff x="544512" y="2155655"/>
            <a:chExt cx="5905995" cy="1512862"/>
          </a:xfrm>
        </p:grpSpPr>
        <p:sp>
          <p:nvSpPr>
            <p:cNvPr id="9" name="Rechteck 8">
              <a:extLst>
                <a:ext uri="{FF2B5EF4-FFF2-40B4-BE49-F238E27FC236}">
                  <a16:creationId xmlns:a16="http://schemas.microsoft.com/office/drawing/2014/main" id="{151C7BAD-C866-45EE-A5A5-4445B8333253}"/>
                </a:ext>
              </a:extLst>
            </p:cNvPr>
            <p:cNvSpPr/>
            <p:nvPr/>
          </p:nvSpPr>
          <p:spPr>
            <a:xfrm>
              <a:off x="544512" y="2155655"/>
              <a:ext cx="590599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Einführung in </a:t>
              </a:r>
              <a:r>
                <a:rPr kumimoji="0" lang="de-DE" sz="3600" b="1" i="0" u="none" strike="noStrike" kern="1200" cap="none" spc="0" normalizeH="0" baseline="0" noProof="0" dirty="0" err="1">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Kubernetes</a:t>
              </a:r>
              <a:endPar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sp>
          <p:nvSpPr>
            <p:cNvPr id="11" name="Rechteck 10">
              <a:extLst>
                <a:ext uri="{FF2B5EF4-FFF2-40B4-BE49-F238E27FC236}">
                  <a16:creationId xmlns:a16="http://schemas.microsoft.com/office/drawing/2014/main" id="{EAD39B0F-0C26-475E-A9CF-93866908AA29}"/>
                </a:ext>
              </a:extLst>
            </p:cNvPr>
            <p:cNvSpPr/>
            <p:nvPr/>
          </p:nvSpPr>
          <p:spPr>
            <a:xfrm>
              <a:off x="544513" y="2896410"/>
              <a:ext cx="1367197"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Tag 2</a:t>
              </a: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D9541A4-40A2-ECF4-F7AA-6CE5F6F59B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3885" y="643466"/>
            <a:ext cx="768422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7235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67710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600" kern="1200" dirty="0">
                  <a:solidFill>
                    <a:srgbClr val="383838"/>
                  </a:solidFill>
                  <a:latin typeface="Bebas Neue" charset="0"/>
                  <a:ea typeface="Bebas Neue" charset="0"/>
                  <a:cs typeface="Bebas Neue" charset="0"/>
                </a:rPr>
                <a:t>Recherche</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Denken Sie sich in der Gruppe eine Auswahl an Anwendungsbeispielen aus wo Service </a:t>
              </a:r>
              <a:r>
                <a:rPr lang="de-DE" sz="867" kern="1200" dirty="0" err="1">
                  <a:solidFill>
                    <a:srgbClr val="FFFFFF">
                      <a:lumMod val="50000"/>
                    </a:srgbClr>
                  </a:solidFill>
                  <a:latin typeface="Open Sans" charset="0"/>
                  <a:ea typeface="Open Sans" charset="0"/>
                  <a:cs typeface="Open Sans" charset="0"/>
                </a:rPr>
                <a:t>Meshes</a:t>
              </a:r>
              <a:r>
                <a:rPr lang="de-DE" sz="867" kern="1200" dirty="0">
                  <a:solidFill>
                    <a:srgbClr val="FFFFFF">
                      <a:lumMod val="50000"/>
                    </a:srgbClr>
                  </a:solidFill>
                  <a:latin typeface="Open Sans" charset="0"/>
                  <a:ea typeface="Open Sans" charset="0"/>
                  <a:cs typeface="Open Sans" charset="0"/>
                </a:rPr>
                <a:t> verwendet werden könnten und wo diese einen großen Vorteil bieten würden.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68157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32786"/>
            <a:ext cx="3110147" cy="954107"/>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Netzwerkkonzept für </a:t>
            </a:r>
          </a:p>
          <a:p>
            <a:pPr defTabSz="914377">
              <a:buClrTx/>
            </a:pPr>
            <a:r>
              <a:rPr lang="de-DE" sz="2800" kern="1200" dirty="0">
                <a:latin typeface="Bebas Neue" charset="0"/>
                <a:ea typeface="Bebas Neue" charset="0"/>
                <a:cs typeface="Bebas Neue" charset="0"/>
              </a:rPr>
              <a:t>maximale Möglichkeiten</a:t>
            </a:r>
          </a:p>
        </p:txBody>
      </p:sp>
      <p:sp>
        <p:nvSpPr>
          <p:cNvPr id="8" name="TextBox 7"/>
          <p:cNvSpPr txBox="1"/>
          <p:nvPr/>
        </p:nvSpPr>
        <p:spPr>
          <a:xfrm>
            <a:off x="585050" y="3969308"/>
            <a:ext cx="3118270" cy="379912"/>
          </a:xfrm>
          <a:prstGeom prst="rect">
            <a:avLst/>
          </a:prstGeom>
          <a:noFill/>
        </p:spPr>
        <p:txBody>
          <a:bodyPr wrap="square" rtlCol="0">
            <a:spAutoFit/>
          </a:bodyPr>
          <a:lstStyle/>
          <a:p>
            <a:pPr defTabSz="914377">
              <a:lnSpc>
                <a:spcPct val="150000"/>
              </a:lnSpc>
              <a:buClrTx/>
            </a:pPr>
            <a:r>
              <a:rPr lang="de-DE" dirty="0"/>
              <a:t>Canary </a:t>
            </a:r>
            <a:r>
              <a:rPr lang="de-DE" dirty="0" err="1"/>
              <a:t>Deployment</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362466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2"/>
          <a:srcRect l="11318" t="-5680" r="13093" b="-5680"/>
          <a:stretch/>
        </p:blipFill>
        <p:spPr>
          <a:xfrm>
            <a:off x="-16043" y="0"/>
            <a:ext cx="7603957" cy="6858000"/>
          </a:xfrm>
          <a:solidFill>
            <a:schemeClr val="bg1"/>
          </a:solidFill>
        </p:spPr>
      </p:pic>
      <p:sp>
        <p:nvSpPr>
          <p:cNvPr id="6" name="TextBox 5"/>
          <p:cNvSpPr txBox="1"/>
          <p:nvPr/>
        </p:nvSpPr>
        <p:spPr>
          <a:xfrm>
            <a:off x="7997394" y="1871528"/>
            <a:ext cx="2076209" cy="7487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sind</a:t>
            </a:r>
          </a:p>
          <a:p>
            <a:pPr lvl="0" defTabSz="914377">
              <a:buClrTx/>
              <a:defRPr/>
            </a:pPr>
            <a:r>
              <a:rPr lang="de-DE" sz="2133" kern="1200" dirty="0">
                <a:solidFill>
                  <a:srgbClr val="383838"/>
                </a:solidFill>
                <a:latin typeface="Bebas Neue" charset="0"/>
                <a:ea typeface="Bebas Neue" charset="0"/>
                <a:cs typeface="Bebas Neue" charset="0"/>
              </a:rPr>
              <a:t>Canary </a:t>
            </a:r>
            <a:r>
              <a:rPr lang="de-DE" sz="2133" kern="1200" dirty="0" err="1">
                <a:solidFill>
                  <a:srgbClr val="383838"/>
                </a:solidFill>
                <a:latin typeface="Bebas Neue" charset="0"/>
                <a:ea typeface="Bebas Neue" charset="0"/>
                <a:cs typeface="Bebas Neue" charset="0"/>
              </a:rPr>
              <a:t>Deployments</a:t>
            </a:r>
            <a:endParaRPr lang="de-DE" sz="2133" kern="1200" dirty="0">
              <a:solidFill>
                <a:srgbClr val="383838"/>
              </a:solidFill>
              <a:latin typeface="Bebas Neue" charset="0"/>
              <a:ea typeface="Bebas Neue" charset="0"/>
              <a:cs typeface="Bebas Neue" charset="0"/>
            </a:endParaRPr>
          </a:p>
        </p:txBody>
      </p:sp>
      <p:sp>
        <p:nvSpPr>
          <p:cNvPr id="7" name="TextBox 6"/>
          <p:cNvSpPr txBox="1"/>
          <p:nvPr/>
        </p:nvSpPr>
        <p:spPr>
          <a:xfrm>
            <a:off x="7997394" y="2748140"/>
            <a:ext cx="3925099" cy="1361719"/>
          </a:xfrm>
          <a:prstGeom prst="rect">
            <a:avLst/>
          </a:prstGeom>
          <a:noFill/>
        </p:spPr>
        <p:txBody>
          <a:bodyPr wrap="square" rtlCol="0">
            <a:spAutoFit/>
          </a:bodyPr>
          <a:lstStyle/>
          <a:p>
            <a:pPr lvl="0" defTabSz="914377">
              <a:lnSpc>
                <a:spcPct val="150000"/>
              </a:lnSpc>
              <a:buClrTx/>
              <a:defRPr/>
            </a:pPr>
            <a:r>
              <a:rPr lang="en-GB" sz="933" kern="1200" dirty="0">
                <a:solidFill>
                  <a:srgbClr val="FFFFFF">
                    <a:lumMod val="50000"/>
                  </a:srgbClr>
                </a:solidFill>
                <a:latin typeface="Open Sans" charset="0"/>
                <a:ea typeface="Open Sans" charset="0"/>
                <a:cs typeface="Open Sans" charset="0"/>
              </a:rPr>
              <a:t>They are a way to release updates to a shifting percentage of the total user base. What’s alluring about that is that when new code isn’t really ready to reach production, due to undetected bugs during the testing phase, performance issues, or other factors, it’ll only affect a small percentage of the users before being detected and rolled back.</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2228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5CCD9A7-C12E-5FDA-7C64-A9D4CE5B7E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243073"/>
            <a:ext cx="10905066" cy="237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9592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6AE9FC6-7E64-F258-F1E0-06FCE616A8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907203"/>
            <a:ext cx="10905066" cy="504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1667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9417B057-A71C-2501-22D5-26C9A91874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975360"/>
            <a:ext cx="10905066" cy="490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045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32786"/>
            <a:ext cx="3110147" cy="954107"/>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Netzwerkkonzept für </a:t>
            </a:r>
          </a:p>
          <a:p>
            <a:pPr defTabSz="914377">
              <a:buClrTx/>
            </a:pPr>
            <a:r>
              <a:rPr lang="de-DE" sz="2800" kern="1200" dirty="0">
                <a:latin typeface="Bebas Neue" charset="0"/>
                <a:ea typeface="Bebas Neue" charset="0"/>
                <a:cs typeface="Bebas Neue" charset="0"/>
              </a:rPr>
              <a:t>maximale Möglichkeiten</a:t>
            </a:r>
          </a:p>
        </p:txBody>
      </p:sp>
      <p:sp>
        <p:nvSpPr>
          <p:cNvPr id="8" name="TextBox 7"/>
          <p:cNvSpPr txBox="1"/>
          <p:nvPr/>
        </p:nvSpPr>
        <p:spPr>
          <a:xfrm>
            <a:off x="585050" y="3969308"/>
            <a:ext cx="3118270" cy="379912"/>
          </a:xfrm>
          <a:prstGeom prst="rect">
            <a:avLst/>
          </a:prstGeom>
          <a:noFill/>
        </p:spPr>
        <p:txBody>
          <a:bodyPr wrap="square" rtlCol="0">
            <a:spAutoFit/>
          </a:bodyPr>
          <a:lstStyle/>
          <a:p>
            <a:pPr defTabSz="914377">
              <a:lnSpc>
                <a:spcPct val="150000"/>
              </a:lnSpc>
              <a:buClrTx/>
            </a:pPr>
            <a:r>
              <a:rPr lang="de-DE" dirty="0"/>
              <a:t>Blue- / Green </a:t>
            </a:r>
            <a:r>
              <a:rPr lang="de-DE" dirty="0" err="1"/>
              <a:t>Deployment</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9208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4CA3070-B3D0-4E65-189F-E752AD8BD6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0244" y="643466"/>
            <a:ext cx="735151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3849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32786"/>
            <a:ext cx="3110147" cy="954107"/>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Netzwerkkonzept für </a:t>
            </a:r>
          </a:p>
          <a:p>
            <a:pPr defTabSz="914377">
              <a:buClrTx/>
            </a:pPr>
            <a:r>
              <a:rPr lang="de-DE" sz="2800" kern="1200" dirty="0">
                <a:latin typeface="Bebas Neue" charset="0"/>
                <a:ea typeface="Bebas Neue" charset="0"/>
                <a:cs typeface="Bebas Neue" charset="0"/>
              </a:rPr>
              <a:t>maximale Möglichkeiten</a:t>
            </a:r>
          </a:p>
        </p:txBody>
      </p:sp>
      <p:sp>
        <p:nvSpPr>
          <p:cNvPr id="8" name="TextBox 7"/>
          <p:cNvSpPr txBox="1"/>
          <p:nvPr/>
        </p:nvSpPr>
        <p:spPr>
          <a:xfrm>
            <a:off x="585050" y="3969308"/>
            <a:ext cx="3118270" cy="379912"/>
          </a:xfrm>
          <a:prstGeom prst="rect">
            <a:avLst/>
          </a:prstGeom>
          <a:noFill/>
        </p:spPr>
        <p:txBody>
          <a:bodyPr wrap="square" rtlCol="0">
            <a:spAutoFit/>
          </a:bodyPr>
          <a:lstStyle/>
          <a:p>
            <a:pPr defTabSz="914377">
              <a:lnSpc>
                <a:spcPct val="150000"/>
              </a:lnSpc>
              <a:buClrTx/>
            </a:pPr>
            <a:r>
              <a:rPr lang="de-DE" dirty="0"/>
              <a:t>A/B </a:t>
            </a:r>
            <a:r>
              <a:rPr lang="de-DE" dirty="0" err="1"/>
              <a:t>Deployment</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424748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2"/>
          <a:srcRect l="11318" t="-5680" r="13093" b="-5680"/>
          <a:stretch/>
        </p:blipFill>
        <p:spPr>
          <a:xfrm>
            <a:off x="-16043" y="0"/>
            <a:ext cx="7603957" cy="6858000"/>
          </a:xfrm>
          <a:solidFill>
            <a:schemeClr val="bg1"/>
          </a:solidFill>
        </p:spPr>
      </p:pic>
      <p:sp>
        <p:nvSpPr>
          <p:cNvPr id="6" name="TextBox 5"/>
          <p:cNvSpPr txBox="1"/>
          <p:nvPr/>
        </p:nvSpPr>
        <p:spPr>
          <a:xfrm>
            <a:off x="7997394" y="1871528"/>
            <a:ext cx="1744388" cy="7487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sind</a:t>
            </a:r>
          </a:p>
          <a:p>
            <a:pPr lvl="0" defTabSz="914377">
              <a:buClrTx/>
              <a:defRPr/>
            </a:pPr>
            <a:r>
              <a:rPr lang="de-DE" sz="2133" kern="1200" dirty="0">
                <a:solidFill>
                  <a:srgbClr val="383838"/>
                </a:solidFill>
                <a:latin typeface="Bebas Neue" charset="0"/>
                <a:ea typeface="Bebas Neue" charset="0"/>
                <a:cs typeface="Bebas Neue" charset="0"/>
              </a:rPr>
              <a:t>A/B </a:t>
            </a:r>
            <a:r>
              <a:rPr lang="de-DE" sz="2133" kern="1200" dirty="0" err="1">
                <a:solidFill>
                  <a:srgbClr val="383838"/>
                </a:solidFill>
                <a:latin typeface="Bebas Neue" charset="0"/>
                <a:ea typeface="Bebas Neue" charset="0"/>
                <a:cs typeface="Bebas Neue" charset="0"/>
              </a:rPr>
              <a:t>Deployments</a:t>
            </a:r>
            <a:endParaRPr lang="de-DE" sz="2133" kern="1200" dirty="0">
              <a:solidFill>
                <a:srgbClr val="383838"/>
              </a:solidFill>
              <a:latin typeface="Bebas Neue" charset="0"/>
              <a:ea typeface="Bebas Neue" charset="0"/>
              <a:cs typeface="Bebas Neue" charset="0"/>
            </a:endParaRPr>
          </a:p>
        </p:txBody>
      </p:sp>
      <p:sp>
        <p:nvSpPr>
          <p:cNvPr id="7" name="TextBox 6"/>
          <p:cNvSpPr txBox="1"/>
          <p:nvPr/>
        </p:nvSpPr>
        <p:spPr>
          <a:xfrm>
            <a:off x="7997394" y="2748140"/>
            <a:ext cx="3925099" cy="2223237"/>
          </a:xfrm>
          <a:prstGeom prst="rect">
            <a:avLst/>
          </a:prstGeom>
          <a:noFill/>
        </p:spPr>
        <p:txBody>
          <a:bodyPr wrap="square" rtlCol="0">
            <a:spAutoFit/>
          </a:bodyPr>
          <a:lstStyle/>
          <a:p>
            <a:pPr lvl="0" defTabSz="914377">
              <a:lnSpc>
                <a:spcPct val="150000"/>
              </a:lnSpc>
              <a:buClrTx/>
              <a:defRPr/>
            </a:pPr>
            <a:r>
              <a:rPr lang="en-GB" sz="933" kern="1200" dirty="0">
                <a:solidFill>
                  <a:srgbClr val="FFFFFF">
                    <a:lumMod val="50000"/>
                  </a:srgbClr>
                </a:solidFill>
                <a:latin typeface="Open Sans" charset="0"/>
                <a:ea typeface="Open Sans" charset="0"/>
                <a:cs typeface="Open Sans" charset="0"/>
              </a:rPr>
              <a:t>A/B testing is really a technique for making business decisions based on statistics, rather than a deployment strategy. However, it is related and can be implemented using a canary deployment so we will briefly discuss it here.</a:t>
            </a:r>
          </a:p>
          <a:p>
            <a:pPr lvl="0" defTabSz="914377">
              <a:lnSpc>
                <a:spcPct val="150000"/>
              </a:lnSpc>
              <a:buClrTx/>
              <a:defRPr/>
            </a:pPr>
            <a:endParaRPr lang="en-GB" sz="933" kern="1200" dirty="0">
              <a:solidFill>
                <a:srgbClr val="FFFFFF">
                  <a:lumMod val="50000"/>
                </a:srgbClr>
              </a:solidFill>
              <a:latin typeface="Open Sans" charset="0"/>
              <a:ea typeface="Open Sans" charset="0"/>
              <a:cs typeface="Open Sans" charset="0"/>
            </a:endParaRPr>
          </a:p>
          <a:p>
            <a:pPr lvl="0" defTabSz="914377">
              <a:lnSpc>
                <a:spcPct val="150000"/>
              </a:lnSpc>
              <a:buClrTx/>
              <a:defRPr/>
            </a:pPr>
            <a:r>
              <a:rPr lang="en-GB" sz="933" kern="1200" dirty="0">
                <a:solidFill>
                  <a:srgbClr val="FFFFFF">
                    <a:lumMod val="50000"/>
                  </a:srgbClr>
                </a:solidFill>
                <a:latin typeface="Open Sans" charset="0"/>
                <a:ea typeface="Open Sans" charset="0"/>
                <a:cs typeface="Open Sans" charset="0"/>
              </a:rPr>
              <a:t>In addition to distributing traffic amongst versions based on weight, you can precisely target a given pool of users based on a few parameters (cookie, user agent, etc.). This technique is widely used to test conversion of a given feature and only rollout the version that converts the most.</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35828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Netzwerkverbindungen bereitstellen</a:t>
            </a:r>
          </a:p>
        </p:txBody>
      </p:sp>
      <p:sp>
        <p:nvSpPr>
          <p:cNvPr id="8" name="TextBox 7"/>
          <p:cNvSpPr txBox="1"/>
          <p:nvPr/>
        </p:nvSpPr>
        <p:spPr>
          <a:xfrm>
            <a:off x="585050" y="3969308"/>
            <a:ext cx="3118270" cy="674993"/>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Verbindungen zwischen Containern, Verbindungen nach außen</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1EA0A2B-9A3B-5562-B556-5CB7CED9975A}"/>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62951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Kubernetes A/B testing">
            <a:extLst>
              <a:ext uri="{FF2B5EF4-FFF2-40B4-BE49-F238E27FC236}">
                <a16:creationId xmlns:a16="http://schemas.microsoft.com/office/drawing/2014/main" id="{01929C20-E603-D07B-8189-99BBAA9629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220724"/>
            <a:ext cx="10905066" cy="441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3239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30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3406702"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Klausur </a:t>
            </a:r>
          </a:p>
          <a:p>
            <a:pPr lvl="0" defTabSz="914377">
              <a:buClrTx/>
              <a:defRPr/>
            </a:pPr>
            <a:r>
              <a:rPr lang="de-DE" sz="2400" kern="1200" dirty="0">
                <a:solidFill>
                  <a:srgbClr val="383838"/>
                </a:solidFill>
                <a:latin typeface="Bebas Neue" charset="0"/>
                <a:ea typeface="Bebas Neue" charset="0"/>
                <a:cs typeface="Bebas Neue" charset="0"/>
              </a:rPr>
              <a:t>Einführung in </a:t>
            </a:r>
            <a:r>
              <a:rPr lang="de-DE" sz="2400" kern="1200" dirty="0" err="1">
                <a:solidFill>
                  <a:srgbClr val="383838"/>
                </a:solidFill>
                <a:latin typeface="Bebas Neue" charset="0"/>
                <a:ea typeface="Bebas Neue" charset="0"/>
                <a:cs typeface="Bebas Neue" charset="0"/>
              </a:rPr>
              <a:t>Kubernetes</a:t>
            </a:r>
            <a:r>
              <a:rPr lang="de-DE" sz="2400" kern="1200" dirty="0">
                <a:solidFill>
                  <a:srgbClr val="383838"/>
                </a:solidFill>
                <a:latin typeface="Bebas Neue" charset="0"/>
                <a:ea typeface="Bebas Neue" charset="0"/>
                <a:cs typeface="Bebas Neue" charset="0"/>
              </a:rPr>
              <a:t> Tag 2</a:t>
            </a:r>
          </a:p>
        </p:txBody>
      </p:sp>
      <p:sp>
        <p:nvSpPr>
          <p:cNvPr id="7" name="TextBox 6"/>
          <p:cNvSpPr txBox="1"/>
          <p:nvPr/>
        </p:nvSpPr>
        <p:spPr>
          <a:xfrm>
            <a:off x="4655840" y="2684158"/>
            <a:ext cx="5472608" cy="67159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eine kurze Wissensstand Überprüfung des heutigen Tages. Diese Klausur dient nur Ihrer eigenen Sicherheit in der Thematik. Sie ist auf ihren Wissenstand zugeschnitten und angepasst. Es ist davon auszugehen das Sie die Klausur in der genannten Zeit gerade schaffen werden. </a:t>
            </a:r>
          </a:p>
        </p:txBody>
      </p:sp>
      <p:grpSp>
        <p:nvGrpSpPr>
          <p:cNvPr id="18" name="Группа 17"/>
          <p:cNvGrpSpPr/>
          <p:nvPr/>
        </p:nvGrpSpPr>
        <p:grpSpPr>
          <a:xfrm>
            <a:off x="4847862" y="3877694"/>
            <a:ext cx="3320553" cy="1018987"/>
            <a:chOff x="3635896" y="2908270"/>
            <a:chExt cx="2490415" cy="764240"/>
          </a:xfrm>
        </p:grpSpPr>
        <p:sp>
          <p:nvSpPr>
            <p:cNvPr id="8" name="TextBox 7"/>
            <p:cNvSpPr txBox="1"/>
            <p:nvPr/>
          </p:nvSpPr>
          <p:spPr>
            <a:xfrm>
              <a:off x="3739382" y="2908270"/>
              <a:ext cx="117123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Hilfsmittel</a:t>
              </a:r>
            </a:p>
          </p:txBody>
        </p:sp>
        <p:sp>
          <p:nvSpPr>
            <p:cNvPr id="9" name="TextBox 8"/>
            <p:cNvSpPr txBox="1"/>
            <p:nvPr/>
          </p:nvSpPr>
          <p:spPr>
            <a:xfrm>
              <a:off x="3750047"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sind weder technische noch nicht technische Hilfsmittel bei der Klausur gestattet. Bitte lösen Sie die Klausur ohne auf diese Mittel zu zugreifen.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135998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Gruppenarbeit</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Klausur wurde jedem Seminarteilnehmer ausgeteilt also bitte schauen Sie auf ihren eigenen Bogen und nicht auf den Bogen ihres Nachbarn.</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123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257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15F3BC65-79A0-F68F-0BE1-55AF52B3F5EC}"/>
              </a:ext>
            </a:extLst>
          </p:cNvPr>
          <p:cNvPicPr>
            <a:picLocks noGrp="1" noChangeAspect="1"/>
          </p:cNvPicPr>
          <p:nvPr>
            <p:ph type="pic" sz="quarter" idx="10"/>
          </p:nvPr>
        </p:nvPicPr>
        <p:blipFill rotWithShape="1">
          <a:blip r:embed="rId2"/>
          <a:srcRect l="13662" t="-9949" r="15190" b="-9949"/>
          <a:stretch/>
        </p:blipFill>
        <p:spPr>
          <a:xfrm>
            <a:off x="0" y="0"/>
            <a:ext cx="5491163" cy="6858000"/>
          </a:xfrm>
          <a:solidFill>
            <a:schemeClr val="bg1"/>
          </a:solidFill>
        </p:spPr>
      </p:pic>
      <p:sp>
        <p:nvSpPr>
          <p:cNvPr id="6" name="TextBox 5"/>
          <p:cNvSpPr txBox="1"/>
          <p:nvPr/>
        </p:nvSpPr>
        <p:spPr>
          <a:xfrm>
            <a:off x="6314640" y="2054727"/>
            <a:ext cx="2230098" cy="420564"/>
          </a:xfrm>
          <a:prstGeom prst="rect">
            <a:avLst/>
          </a:prstGeom>
          <a:noFill/>
        </p:spPr>
        <p:txBody>
          <a:bodyPr wrap="none" rtlCol="0">
            <a:spAutoFit/>
          </a:bodyPr>
          <a:lstStyle/>
          <a:p>
            <a:pPr defTabSz="914377">
              <a:buClrTx/>
            </a:pPr>
            <a:r>
              <a:rPr lang="de-DE" sz="2133" kern="1200" dirty="0">
                <a:solidFill>
                  <a:srgbClr val="383838"/>
                </a:solidFill>
                <a:latin typeface="Bebas Neue" charset="0"/>
                <a:ea typeface="Bebas Neue" charset="0"/>
                <a:cs typeface="Bebas Neue" charset="0"/>
              </a:rPr>
              <a:t>Wieso ist dies wichtig?</a:t>
            </a:r>
          </a:p>
        </p:txBody>
      </p:sp>
      <p:sp>
        <p:nvSpPr>
          <p:cNvPr id="7" name="TextBox 6"/>
          <p:cNvSpPr txBox="1"/>
          <p:nvPr/>
        </p:nvSpPr>
        <p:spPr>
          <a:xfrm>
            <a:off x="6314640" y="2625568"/>
            <a:ext cx="3925099" cy="2007857"/>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In manchen Anwendungsfällen kann es relevant sein das Container unter einander mit einander kommunizieren. Dies kann dafür sein um Ressourcen und oder Informationen auszutauschen, aber auch einfach nur aus dem Grund um auf andere gleiche Ressourcen geordnet zuzugreifen. </a:t>
            </a:r>
          </a:p>
          <a:p>
            <a:pPr defTabSz="914377">
              <a:lnSpc>
                <a:spcPct val="150000"/>
              </a:lnSpc>
              <a:buClrTx/>
            </a:pPr>
            <a:endParaRPr lang="de-DE" sz="933"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933" kern="1200" dirty="0">
                <a:solidFill>
                  <a:srgbClr val="FFFFFF">
                    <a:lumMod val="50000"/>
                  </a:srgbClr>
                </a:solidFill>
                <a:latin typeface="Open Sans" charset="0"/>
                <a:ea typeface="Open Sans" charset="0"/>
                <a:cs typeface="Open Sans" charset="0"/>
              </a:rPr>
              <a:t>In den nächsten Folien wird näher auf die verschiedenen Möglichkeiten eingegangen wie Container innerhalb </a:t>
            </a:r>
            <a:r>
              <a:rPr lang="de-DE" sz="933" kern="1200" dirty="0" err="1">
                <a:solidFill>
                  <a:srgbClr val="FFFFFF">
                    <a:lumMod val="50000"/>
                  </a:srgbClr>
                </a:solidFill>
                <a:latin typeface="Open Sans" charset="0"/>
                <a:ea typeface="Open Sans" charset="0"/>
                <a:cs typeface="Open Sans" charset="0"/>
              </a:rPr>
              <a:t>Kubernetes</a:t>
            </a:r>
            <a:r>
              <a:rPr lang="de-DE" sz="933" kern="1200" dirty="0">
                <a:solidFill>
                  <a:srgbClr val="FFFFFF">
                    <a:lumMod val="50000"/>
                  </a:srgbClr>
                </a:solidFill>
                <a:latin typeface="Open Sans" charset="0"/>
                <a:ea typeface="Open Sans" charset="0"/>
                <a:cs typeface="Open Sans" charset="0"/>
              </a:rPr>
              <a:t> mit anderen Containern kommunizieren können. </a:t>
            </a:r>
          </a:p>
        </p:txBody>
      </p:sp>
      <p:cxnSp>
        <p:nvCxnSpPr>
          <p:cNvPr id="9" name="Прямая соединительная линия 8"/>
          <p:cNvCxnSpPr/>
          <p:nvPr/>
        </p:nvCxnSpPr>
        <p:spPr>
          <a:xfrm>
            <a:off x="11057535" y="0"/>
            <a:ext cx="0" cy="68580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5" name="TextBox 34"/>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14</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6456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descr="Ein Bild, das Text enthält.&#10;&#10;Automatisch generierte Beschreibung">
            <a:extLst>
              <a:ext uri="{FF2B5EF4-FFF2-40B4-BE49-F238E27FC236}">
                <a16:creationId xmlns:a16="http://schemas.microsoft.com/office/drawing/2014/main" id="{C53A78FC-CF40-8004-E307-710A0576682C}"/>
              </a:ext>
            </a:extLst>
          </p:cNvPr>
          <p:cNvPicPr>
            <a:picLocks noGrp="1" noChangeAspect="1"/>
          </p:cNvPicPr>
          <p:nvPr>
            <p:ph type="pic" sz="quarter" idx="10"/>
          </p:nvPr>
        </p:nvPicPr>
        <p:blipFill>
          <a:blip r:embed="rId2"/>
          <a:srcRect l="10662" r="10662"/>
          <a:stretch>
            <a:fillRect/>
          </a:stretch>
        </p:blipFill>
        <p:spPr/>
      </p:pic>
      <p:pic>
        <p:nvPicPr>
          <p:cNvPr id="13" name="Bildplatzhalter 12">
            <a:extLst>
              <a:ext uri="{FF2B5EF4-FFF2-40B4-BE49-F238E27FC236}">
                <a16:creationId xmlns:a16="http://schemas.microsoft.com/office/drawing/2014/main" id="{D780299D-42C0-8AC0-B87A-C202EC064D49}"/>
              </a:ext>
            </a:extLst>
          </p:cNvPr>
          <p:cNvPicPr>
            <a:picLocks noGrp="1" noChangeAspect="1"/>
          </p:cNvPicPr>
          <p:nvPr>
            <p:ph type="pic" sz="quarter" idx="11"/>
          </p:nvPr>
        </p:nvPicPr>
        <p:blipFill>
          <a:blip r:embed="rId3"/>
          <a:srcRect l="16807" r="16807"/>
          <a:stretch>
            <a:fillRect/>
          </a:stretch>
        </p:blipFill>
        <p:spPr>
          <a:prstGeom prst="rect">
            <a:avLst/>
          </a:prstGeom>
        </p:spPr>
      </p:pic>
      <p:grpSp>
        <p:nvGrpSpPr>
          <p:cNvPr id="2" name="Группа 1"/>
          <p:cNvGrpSpPr/>
          <p:nvPr/>
        </p:nvGrpSpPr>
        <p:grpSpPr>
          <a:xfrm>
            <a:off x="485540" y="1316765"/>
            <a:ext cx="3552394" cy="1824203"/>
            <a:chOff x="364155" y="987574"/>
            <a:chExt cx="2664296" cy="1368152"/>
          </a:xfrm>
        </p:grpSpPr>
        <p:sp>
          <p:nvSpPr>
            <p:cNvPr id="5" name="Прямоугольник 4"/>
            <p:cNvSpPr/>
            <p:nvPr/>
          </p:nvSpPr>
          <p:spPr>
            <a:xfrm>
              <a:off x="364155"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Прямоугольник 5"/>
            <p:cNvSpPr/>
            <p:nvPr/>
          </p:nvSpPr>
          <p:spPr>
            <a:xfrm>
              <a:off x="364155"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TextBox 6"/>
            <p:cNvSpPr txBox="1"/>
            <p:nvPr/>
          </p:nvSpPr>
          <p:spPr>
            <a:xfrm>
              <a:off x="425228" y="1290891"/>
              <a:ext cx="666289"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Localhost</a:t>
              </a:r>
              <a:endParaRPr lang="ru-RU" sz="1600" kern="1200" dirty="0">
                <a:solidFill>
                  <a:srgbClr val="383838"/>
                </a:solidFill>
                <a:latin typeface="Bebas Neue" charset="0"/>
                <a:ea typeface="Bebas Neue" charset="0"/>
                <a:cs typeface="Bebas Neue" charset="0"/>
              </a:endParaRPr>
            </a:p>
          </p:txBody>
        </p:sp>
        <p:sp>
          <p:nvSpPr>
            <p:cNvPr id="8" name="TextBox 7"/>
            <p:cNvSpPr txBox="1"/>
            <p:nvPr/>
          </p:nvSpPr>
          <p:spPr>
            <a:xfrm>
              <a:off x="435893" y="1585146"/>
              <a:ext cx="2520550"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Um mit Containern die im gleichen Pod liegen zu kommunizieren ist es nur nötig die Port Nummer in </a:t>
              </a:r>
              <a:r>
                <a:rPr lang="de-DE" sz="867" kern="1200" dirty="0" err="1">
                  <a:solidFill>
                    <a:srgbClr val="FFFFFF">
                      <a:lumMod val="50000"/>
                    </a:srgbClr>
                  </a:solidFill>
                  <a:latin typeface="Open Sans" charset="0"/>
                  <a:ea typeface="Open Sans" charset="0"/>
                  <a:cs typeface="Open Sans" charset="0"/>
                </a:rPr>
                <a:t>localhost</a:t>
              </a:r>
              <a:r>
                <a:rPr lang="de-DE" sz="867" kern="1200" dirty="0">
                  <a:solidFill>
                    <a:srgbClr val="FFFFFF">
                      <a:lumMod val="50000"/>
                    </a:srgbClr>
                  </a:solidFill>
                  <a:latin typeface="Open Sans" charset="0"/>
                  <a:ea typeface="Open Sans" charset="0"/>
                  <a:cs typeface="Open Sans" charset="0"/>
                </a:rPr>
                <a:t> einzugeben.</a:t>
              </a:r>
            </a:p>
          </p:txBody>
        </p:sp>
        <p:sp>
          <p:nvSpPr>
            <p:cNvPr id="9" name="TextBox 8"/>
            <p:cNvSpPr txBox="1"/>
            <p:nvPr/>
          </p:nvSpPr>
          <p:spPr>
            <a:xfrm>
              <a:off x="2490854" y="1132964"/>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4332007" y="1322889"/>
            <a:ext cx="3552394" cy="1824203"/>
            <a:chOff x="3249005" y="992167"/>
            <a:chExt cx="2664296" cy="1368152"/>
          </a:xfrm>
        </p:grpSpPr>
        <p:sp>
          <p:nvSpPr>
            <p:cNvPr id="18" name="Прямоугольник 17"/>
            <p:cNvSpPr/>
            <p:nvPr/>
          </p:nvSpPr>
          <p:spPr>
            <a:xfrm>
              <a:off x="3249005" y="992167"/>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Прямоугольник 18"/>
            <p:cNvSpPr/>
            <p:nvPr/>
          </p:nvSpPr>
          <p:spPr>
            <a:xfrm>
              <a:off x="3249005" y="992167"/>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0" name="TextBox 19"/>
            <p:cNvSpPr txBox="1"/>
            <p:nvPr/>
          </p:nvSpPr>
          <p:spPr>
            <a:xfrm>
              <a:off x="3310078" y="1295484"/>
              <a:ext cx="671098"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IP Address</a:t>
              </a:r>
              <a:endParaRPr lang="ru-RU" sz="1600" kern="1200" dirty="0">
                <a:solidFill>
                  <a:srgbClr val="383838"/>
                </a:solidFill>
                <a:latin typeface="Bebas Neue" charset="0"/>
                <a:ea typeface="Bebas Neue" charset="0"/>
                <a:cs typeface="Bebas Neue" charset="0"/>
              </a:endParaRPr>
            </a:p>
          </p:txBody>
        </p:sp>
        <p:sp>
          <p:nvSpPr>
            <p:cNvPr id="21" name="TextBox 20"/>
            <p:cNvSpPr txBox="1"/>
            <p:nvPr/>
          </p:nvSpPr>
          <p:spPr>
            <a:xfrm>
              <a:off x="3320743" y="1589739"/>
              <a:ext cx="2520550"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Falls der Container mit dem man kommunizieren möchte in einem anderen Pod liegt ist es möglich per IP Adresse und Port mit diesem Container zu kommunizieren.</a:t>
              </a:r>
            </a:p>
          </p:txBody>
        </p:sp>
        <p:sp>
          <p:nvSpPr>
            <p:cNvPr id="22" name="TextBox 21"/>
            <p:cNvSpPr txBox="1"/>
            <p:nvPr/>
          </p:nvSpPr>
          <p:spPr>
            <a:xfrm>
              <a:off x="5375704" y="1137557"/>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4" name="Группа 3"/>
          <p:cNvGrpSpPr/>
          <p:nvPr/>
        </p:nvGrpSpPr>
        <p:grpSpPr>
          <a:xfrm>
            <a:off x="8179194" y="1316765"/>
            <a:ext cx="3552394" cy="1824203"/>
            <a:chOff x="6134396" y="987574"/>
            <a:chExt cx="2664296" cy="1368152"/>
          </a:xfrm>
        </p:grpSpPr>
        <p:sp>
          <p:nvSpPr>
            <p:cNvPr id="23" name="Прямоугольник 22"/>
            <p:cNvSpPr/>
            <p:nvPr/>
          </p:nvSpPr>
          <p:spPr>
            <a:xfrm>
              <a:off x="6134396"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Прямоугольник 23"/>
            <p:cNvSpPr/>
            <p:nvPr/>
          </p:nvSpPr>
          <p:spPr>
            <a:xfrm>
              <a:off x="6134396"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5" name="TextBox 24"/>
            <p:cNvSpPr txBox="1"/>
            <p:nvPr/>
          </p:nvSpPr>
          <p:spPr>
            <a:xfrm>
              <a:off x="6195469" y="1290891"/>
              <a:ext cx="517209"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Service</a:t>
              </a:r>
              <a:endParaRPr lang="ru-RU" sz="1600" kern="1200" dirty="0">
                <a:solidFill>
                  <a:srgbClr val="383838"/>
                </a:solidFill>
                <a:latin typeface="Bebas Neue" charset="0"/>
                <a:ea typeface="Bebas Neue" charset="0"/>
                <a:cs typeface="Bebas Neue" charset="0"/>
              </a:endParaRPr>
            </a:p>
          </p:txBody>
        </p:sp>
        <p:sp>
          <p:nvSpPr>
            <p:cNvPr id="26" name="TextBox 25"/>
            <p:cNvSpPr txBox="1"/>
            <p:nvPr/>
          </p:nvSpPr>
          <p:spPr>
            <a:xfrm>
              <a:off x="6206134" y="1585146"/>
              <a:ext cx="2520550"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 letzte Möglichkeit mit einem anderen Container zu kommunizieren ist mittels eines Services. Dies kann man als zwischenstelle Betrachten.</a:t>
              </a:r>
            </a:p>
          </p:txBody>
        </p:sp>
        <p:sp>
          <p:nvSpPr>
            <p:cNvPr id="27" name="TextBox 26"/>
            <p:cNvSpPr txBox="1"/>
            <p:nvPr/>
          </p:nvSpPr>
          <p:spPr>
            <a:xfrm>
              <a:off x="8261095" y="1132964"/>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15</a:t>
              </a:r>
              <a:endParaRPr lang="ru-RU" sz="1600" kern="1200" dirty="0">
                <a:ln w="0"/>
                <a:solidFill>
                  <a:srgbClr val="F6B73A"/>
                </a:solidFill>
                <a:latin typeface="Bebas Neue" charset="0"/>
                <a:ea typeface="Bebas Neue" charset="0"/>
                <a:cs typeface="Bebas Neue" charset="0"/>
              </a:endParaRPr>
            </a:p>
          </p:txBody>
        </p:sp>
      </p:grpSp>
      <p:pic>
        <p:nvPicPr>
          <p:cNvPr id="14340" name="Picture 4" descr="Cloud Managed Services | Siemens Software">
            <a:extLst>
              <a:ext uri="{FF2B5EF4-FFF2-40B4-BE49-F238E27FC236}">
                <a16:creationId xmlns:a16="http://schemas.microsoft.com/office/drawing/2014/main" id="{21EE2417-FD52-25C5-07D1-FF668F3E86D3}"/>
              </a:ext>
            </a:extLst>
          </p:cNvPr>
          <p:cNvPicPr>
            <a:picLocks noGrp="1" noChangeAspect="1" noChangeArrowheads="1"/>
          </p:cNvPicPr>
          <p:nvPr>
            <p:ph type="pic" sz="quarter" idx="12"/>
          </p:nvPr>
        </p:nvPicPr>
        <p:blipFill rotWithShape="1">
          <a:blip r:embed="rId4">
            <a:extLst>
              <a:ext uri="{28A0092B-C50C-407E-A947-70E740481C1C}">
                <a14:useLocalDpi xmlns:a14="http://schemas.microsoft.com/office/drawing/2010/main" val="0"/>
              </a:ext>
            </a:extLst>
          </a:blip>
          <a:srcRect l="32974" t="220" b="-220"/>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Netzwerkverbindungen bereitstellen</a:t>
            </a:r>
          </a:p>
        </p:txBody>
      </p:sp>
      <p:sp>
        <p:nvSpPr>
          <p:cNvPr id="8" name="TextBox 7"/>
          <p:cNvSpPr txBox="1"/>
          <p:nvPr/>
        </p:nvSpPr>
        <p:spPr>
          <a:xfrm>
            <a:off x="585050" y="3969308"/>
            <a:ext cx="3118270"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Load </a:t>
            </a:r>
            <a:r>
              <a:rPr lang="de-DE" sz="1333" kern="1200" dirty="0" err="1">
                <a:solidFill>
                  <a:srgbClr val="FFFFFF">
                    <a:lumMod val="50000"/>
                  </a:srgbClr>
                </a:solidFill>
                <a:latin typeface="Open Sans" charset="0"/>
                <a:ea typeface="Open Sans" charset="0"/>
                <a:cs typeface="Open Sans" charset="0"/>
              </a:rPr>
              <a:t>Balancing</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B98FD5A4-9ECF-C082-D3EF-80F146A3E7FE}"/>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57348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depicts a Kubernetes Load Balancer diagram of application clients (end users) implementing load balancers for balanced Kubernetes clusters.">
            <a:extLst>
              <a:ext uri="{FF2B5EF4-FFF2-40B4-BE49-F238E27FC236}">
                <a16:creationId xmlns:a16="http://schemas.microsoft.com/office/drawing/2014/main" id="{3C0C2CC1-DB9F-D5DA-0795-B99C52F2A2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483883"/>
            <a:ext cx="10905066" cy="389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97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AWS Elastic Load Balancing | Scalastic 👨🏻‍💻">
            <a:extLst>
              <a:ext uri="{FF2B5EF4-FFF2-40B4-BE49-F238E27FC236}">
                <a16:creationId xmlns:a16="http://schemas.microsoft.com/office/drawing/2014/main" id="{B9870D19-5D17-E74F-26B0-0095C17CED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22916" y="643466"/>
            <a:ext cx="83461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772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67710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Recherche</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Finden Sie eine Anleitung und oder ein Tutorial welches die Installation und Einrichtung eines Load Balancers erklärt und darstellt. Versuchen Sie die einzelnen Schritte des Prozesse zu verstehen und darzustellen.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68672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Diskussion</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Diskutieren</a:t>
              </a:r>
              <a:r>
                <a:rPr lang="de-DE" sz="867" kern="1200" dirty="0">
                  <a:solidFill>
                    <a:srgbClr val="FFFFFF">
                      <a:lumMod val="50000"/>
                    </a:srgbClr>
                  </a:solidFill>
                  <a:latin typeface="Open Sans" charset="0"/>
                  <a:ea typeface="Open Sans" charset="0"/>
                  <a:cs typeface="Open Sans" charset="0"/>
                </a:rPr>
                <a:t> Sie in der Gruppe wann genau ein Load Balancer Einsatz findet und unter welchen Umständen er einen großen Vorteil da stellt. Gehen Sie besonders auf persönliche Erfahrungen ein sowie schon bekannte Verfahren falls Sie welche haben und oder kennen.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28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Netzwerkverbindungen bereitstellen</a:t>
            </a:r>
          </a:p>
        </p:txBody>
      </p:sp>
      <p:sp>
        <p:nvSpPr>
          <p:cNvPr id="8" name="TextBox 7"/>
          <p:cNvSpPr txBox="1"/>
          <p:nvPr/>
        </p:nvSpPr>
        <p:spPr>
          <a:xfrm>
            <a:off x="585050" y="3969308"/>
            <a:ext cx="3118270"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DNS basierte Verbindungen</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BC281F00-F38C-CA9B-0F5E-2C3421F7A3DB}"/>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26618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descr="Ein Bild, das Text, Frachtcontainer, Outdoorobjekt enthält.&#10;&#10;Automatisch generierte Beschreibung">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a:blip r:embed="rId4"/>
          <a:srcRect t="2283" b="2283"/>
          <a:stretch>
            <a:fillRect/>
          </a:stretch>
        </p:blipFill>
        <p:spPr>
          <a:xfrm>
            <a:off x="1055688" y="2011363"/>
            <a:ext cx="4970462" cy="3171825"/>
          </a:xfrm>
        </p:spPr>
      </p:pic>
      <p:grpSp>
        <p:nvGrpSpPr>
          <p:cNvPr id="11" name="Группа 10"/>
          <p:cNvGrpSpPr/>
          <p:nvPr/>
        </p:nvGrpSpPr>
        <p:grpSpPr>
          <a:xfrm>
            <a:off x="4363168" y="3597275"/>
            <a:ext cx="6144683" cy="1891184"/>
            <a:chOff x="2915816" y="1635646"/>
            <a:chExt cx="4608512" cy="1801165"/>
          </a:xfrm>
        </p:grpSpPr>
        <p:sp>
          <p:nvSpPr>
            <p:cNvPr id="3" name="Прямоугольник 2"/>
            <p:cNvSpPr/>
            <p:nvPr/>
          </p:nvSpPr>
          <p:spPr>
            <a:xfrm>
              <a:off x="2915816" y="1635646"/>
              <a:ext cx="4608512" cy="1801165"/>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785311" cy="32243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en-US" sz="1600" kern="1200" dirty="0">
                  <a:solidFill>
                    <a:srgbClr val="383838"/>
                  </a:solidFill>
                  <a:latin typeface="Bebas Neue" charset="0"/>
                  <a:ea typeface="Bebas Neue" charset="0"/>
                  <a:cs typeface="Bebas Neue" charset="0"/>
                </a:rPr>
                <a:t>DNS Services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6" name="TextBox 5"/>
            <p:cNvSpPr txBox="1"/>
            <p:nvPr/>
          </p:nvSpPr>
          <p:spPr>
            <a:xfrm>
              <a:off x="2987554" y="2233218"/>
              <a:ext cx="4320750" cy="102093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Damit Container nicht immer</a:t>
              </a:r>
              <a:r>
                <a:rPr lang="de-DE" sz="867" kern="1200" dirty="0">
                  <a:solidFill>
                    <a:srgbClr val="FFFFFF">
                      <a:lumMod val="50000"/>
                    </a:srgbClr>
                  </a:solidFill>
                  <a:latin typeface="Open Sans" charset="0"/>
                  <a:ea typeface="Open Sans" charset="0"/>
                  <a:cs typeface="Open Sans" charset="0"/>
                </a:rPr>
                <a:t>r eine statische IP für jeden anderen Container sich merken müssen bzw. damit diese falls sich eine IP ändert nicht verlieren kann ein DNS Service verwendet werden damit alle Container diesen benutzen können um andere Container und oder Pods aufzufinden und zu erreichen. Dies stellt eine deutlich einfachere und leichtere Möglichkeit zu sein dafür zu sorgen das Container immer mit einander kommunizieren können.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304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Netzwerkverbindungen bereitstellen</a:t>
            </a:r>
          </a:p>
        </p:txBody>
      </p:sp>
      <p:sp>
        <p:nvSpPr>
          <p:cNvPr id="8" name="TextBox 7"/>
          <p:cNvSpPr txBox="1"/>
          <p:nvPr/>
        </p:nvSpPr>
        <p:spPr>
          <a:xfrm>
            <a:off x="585050" y="3969308"/>
            <a:ext cx="3118270" cy="367280"/>
          </a:xfrm>
          <a:prstGeom prst="rect">
            <a:avLst/>
          </a:prstGeom>
          <a:noFill/>
        </p:spPr>
        <p:txBody>
          <a:bodyPr wrap="square" rtlCol="0">
            <a:spAutoFit/>
          </a:bodyPr>
          <a:lstStyle/>
          <a:p>
            <a:pPr defTabSz="914377">
              <a:lnSpc>
                <a:spcPct val="150000"/>
              </a:lnSpc>
              <a:buClrTx/>
            </a:pPr>
            <a:r>
              <a:rPr lang="de-DE" sz="1333" kern="1200" dirty="0" err="1">
                <a:solidFill>
                  <a:srgbClr val="FFFFFF">
                    <a:lumMod val="50000"/>
                  </a:srgbClr>
                </a:solidFill>
                <a:latin typeface="Open Sans" charset="0"/>
                <a:ea typeface="Open Sans" charset="0"/>
                <a:cs typeface="Open Sans" charset="0"/>
              </a:rPr>
              <a:t>NodePort</a:t>
            </a:r>
            <a:r>
              <a:rPr lang="de-DE" sz="1333" kern="1200" dirty="0">
                <a:solidFill>
                  <a:srgbClr val="FFFFFF">
                    <a:lumMod val="50000"/>
                  </a:srgbClr>
                </a:solidFill>
                <a:latin typeface="Open Sans" charset="0"/>
                <a:ea typeface="Open Sans" charset="0"/>
                <a:cs typeface="Open Sans" charset="0"/>
              </a:rPr>
              <a:t>, Ingress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24092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Exposing a Kubernetes application : Service, HostPort, NodePort,  LoadBalancer or IngressController? | cylab.be">
            <a:extLst>
              <a:ext uri="{FF2B5EF4-FFF2-40B4-BE49-F238E27FC236}">
                <a16:creationId xmlns:a16="http://schemas.microsoft.com/office/drawing/2014/main" id="{3B50D59A-6B47-8B11-E728-B0A8689BDF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25415"/>
            <a:ext cx="10905066" cy="520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871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138042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Alles durch einen Punkt</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Wie der Name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Port schon sagt handelt es sich hier um einen Port den jede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in jedem Cluster offen hat mittels dem es möglich ist mit der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den dort beinhalteten dem Service zu kommunizieren.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138523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Vereinfachte Benutzung</a:t>
              </a: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Ports sind die einfachste weise um Traffic in eine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oder an einen Service zu bekommen. Besonders hilfreich wenn es darum</a:t>
              </a:r>
              <a:r>
                <a:rPr lang="de-DE" sz="867" kern="1200" dirty="0">
                  <a:solidFill>
                    <a:srgbClr val="FFFFFF">
                      <a:lumMod val="50000"/>
                    </a:srgbClr>
                  </a:solidFill>
                  <a:latin typeface="Open Sans" charset="0"/>
                  <a:ea typeface="Open Sans" charset="0"/>
                  <a:cs typeface="Open Sans" charset="0"/>
                </a:rPr>
                <a:t>m geht schnell und effizient eine Verbindung aufzubauen.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4405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60DDEBF-3389-6BFE-10FF-6BC45472875C}"/>
              </a:ext>
            </a:extLst>
          </p:cNvPr>
          <p:cNvPicPr>
            <a:picLocks noChangeAspect="1"/>
          </p:cNvPicPr>
          <p:nvPr/>
        </p:nvPicPr>
        <p:blipFill>
          <a:blip r:embed="rId2"/>
          <a:stretch>
            <a:fillRect/>
          </a:stretch>
        </p:blipFill>
        <p:spPr>
          <a:xfrm>
            <a:off x="1510759" y="643466"/>
            <a:ext cx="9170481" cy="5571067"/>
          </a:xfrm>
          <a:prstGeom prst="rect">
            <a:avLst/>
          </a:prstGeom>
        </p:spPr>
      </p:pic>
    </p:spTree>
    <p:extLst>
      <p:ext uri="{BB962C8B-B14F-4D97-AF65-F5344CB8AC3E}">
        <p14:creationId xmlns:p14="http://schemas.microsoft.com/office/powerpoint/2010/main" val="1242793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Kubernetes Ingress with Nginx Example - Kubernetes Book">
            <a:extLst>
              <a:ext uri="{FF2B5EF4-FFF2-40B4-BE49-F238E27FC236}">
                <a16:creationId xmlns:a16="http://schemas.microsoft.com/office/drawing/2014/main" id="{31421159-921A-10A5-3F25-84A158A80A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21603" y="643466"/>
            <a:ext cx="634879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23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56232"/>
            <a:ext cx="3756156"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Steuerung, Überwachung und </a:t>
            </a:r>
          </a:p>
          <a:p>
            <a:pPr lvl="0" defTabSz="914377">
              <a:buClrTx/>
            </a:pPr>
            <a:r>
              <a:rPr lang="de-DE" sz="2800" kern="1200" dirty="0">
                <a:solidFill>
                  <a:srgbClr val="FFFFFF"/>
                </a:solidFill>
                <a:latin typeface="Bebas Neue" charset="0"/>
                <a:ea typeface="Bebas Neue" charset="0"/>
                <a:cs typeface="Bebas Neue" charset="0"/>
              </a:rPr>
              <a:t>Kontrolle von Anwendungen</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de-DE" sz="1333" kern="1200" dirty="0">
                <a:solidFill>
                  <a:srgbClr val="FFFFFF"/>
                </a:solidFill>
                <a:latin typeface="Open Sans" charset="0"/>
                <a:ea typeface="Open Sans" charset="0"/>
                <a:cs typeface="Open Sans" charset="0"/>
              </a:rPr>
              <a:t>Quality Class</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37727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a:extLst>
              <a:ext uri="{FF2B5EF4-FFF2-40B4-BE49-F238E27FC236}">
                <a16:creationId xmlns:a16="http://schemas.microsoft.com/office/drawing/2014/main" id="{0A585F8D-109B-16FD-B03F-C5330BF45A3D}"/>
              </a:ext>
            </a:extLst>
          </p:cNvPr>
          <p:cNvPicPr>
            <a:picLocks noGrp="1" noChangeAspect="1"/>
          </p:cNvPicPr>
          <p:nvPr>
            <p:ph type="pic" sz="quarter" idx="10"/>
          </p:nvPr>
        </p:nvPicPr>
        <p:blipFill rotWithShape="1">
          <a:blip r:embed="rId2"/>
          <a:srcRect l="11485" t="-15453" r="-63459" b="-24177"/>
          <a:stretch/>
        </p:blipFill>
        <p:spPr>
          <a:xfrm>
            <a:off x="0" y="0"/>
            <a:ext cx="12192000" cy="6858000"/>
          </a:xfrm>
          <a:solidFill>
            <a:srgbClr val="FFFFFF"/>
          </a:solidFill>
        </p:spPr>
      </p:pic>
      <p:grpSp>
        <p:nvGrpSpPr>
          <p:cNvPr id="2" name="Группа 1"/>
          <p:cNvGrpSpPr/>
          <p:nvPr/>
        </p:nvGrpSpPr>
        <p:grpSpPr>
          <a:xfrm>
            <a:off x="3119669" y="3621020"/>
            <a:ext cx="8640960" cy="2176276"/>
            <a:chOff x="2339752" y="2715765"/>
            <a:chExt cx="6480720" cy="1632207"/>
          </a:xfrm>
        </p:grpSpPr>
        <p:sp>
          <p:nvSpPr>
            <p:cNvPr id="6" name="Прямоугольник 5"/>
            <p:cNvSpPr/>
            <p:nvPr/>
          </p:nvSpPr>
          <p:spPr>
            <a:xfrm>
              <a:off x="2339752" y="2715766"/>
              <a:ext cx="6480720" cy="163220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2443648" y="3075806"/>
              <a:ext cx="1218122"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 QS Classes</a:t>
              </a:r>
            </a:p>
          </p:txBody>
        </p:sp>
        <p:sp>
          <p:nvSpPr>
            <p:cNvPr id="10" name="TextBox 9"/>
            <p:cNvSpPr txBox="1"/>
            <p:nvPr/>
          </p:nvSpPr>
          <p:spPr>
            <a:xfrm>
              <a:off x="2443648" y="3414869"/>
              <a:ext cx="6088792"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Um die Ressourcen Verfügbarkeit zu optimieren und um den Containern die Ressourcen zu geben die benötigt werden bietet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verschiedene Qualität Stufen für Services an die verwendet werden können um diesen Services beizubringen wie viele und unter welchen Umständen diese Ressourcen bekommen können und wie mit diesen Ressourcen umgegangen werden soll.</a:t>
              </a: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TextBox 14"/>
            <p:cNvSpPr txBox="1"/>
            <p:nvPr/>
          </p:nvSpPr>
          <p:spPr>
            <a:xfrm>
              <a:off x="8615767"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9262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qos-class in kubernetes">
            <a:extLst>
              <a:ext uri="{FF2B5EF4-FFF2-40B4-BE49-F238E27FC236}">
                <a16:creationId xmlns:a16="http://schemas.microsoft.com/office/drawing/2014/main" id="{971FD163-C028-1399-000A-46315E2653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79940"/>
            <a:ext cx="10905066" cy="509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570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67710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Recherche</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Finden Sie heraus wie genau man einem Service eine Quality Class gibt und wie genau hiermit umgegangen werden kann. </a:t>
              </a:r>
              <a:r>
                <a:rPr lang="de-DE" sz="867" kern="1200" dirty="0">
                  <a:solidFill>
                    <a:srgbClr val="FFFFFF">
                      <a:lumMod val="50000"/>
                    </a:srgbClr>
                  </a:solidFill>
                  <a:latin typeface="Open Sans" charset="0"/>
                  <a:ea typeface="Open Sans" charset="0"/>
                  <a:cs typeface="Open Sans" charset="0"/>
                </a:rPr>
                <a:t>Finden Sie hierzu eine Anleitung die Sie befolgen könnten.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133594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Gründe und Wichtigkeit</a:t>
              </a: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Diskutieren Sie in der Gruppe wann genau Sie Quality Classes verwenden würden und welche Gründe es hierzu gibt. Seien Sie offen in der Verwendung sowie den Umständen die hierfür eintreten könnten. </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0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56232"/>
            <a:ext cx="3756156"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Steuerung, Überwachung und </a:t>
            </a:r>
          </a:p>
          <a:p>
            <a:pPr lvl="0" defTabSz="914377">
              <a:buClrTx/>
            </a:pPr>
            <a:r>
              <a:rPr lang="de-DE" sz="2800" kern="1200" dirty="0">
                <a:solidFill>
                  <a:srgbClr val="FFFFFF"/>
                </a:solidFill>
                <a:latin typeface="Bebas Neue" charset="0"/>
                <a:ea typeface="Bebas Neue" charset="0"/>
                <a:cs typeface="Bebas Neue" charset="0"/>
              </a:rPr>
              <a:t>Kontrolle von Anwendungen</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en-GB" sz="1333" kern="1200" dirty="0">
                <a:solidFill>
                  <a:srgbClr val="FFFFFF"/>
                </a:solidFill>
                <a:latin typeface="Open Sans" charset="0"/>
                <a:ea typeface="Open Sans" charset="0"/>
                <a:cs typeface="Open Sans" charset="0"/>
              </a:rPr>
              <a:t>Health Checks für Pods (Container)</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398886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5" y="1630616"/>
            <a:ext cx="4718743" cy="884999"/>
            <a:chOff x="755576" y="1222961"/>
            <a:chExt cx="3539057" cy="663749"/>
          </a:xfrm>
        </p:grpSpPr>
        <p:sp>
          <p:nvSpPr>
            <p:cNvPr id="243" name="Google Shape;243;p2"/>
            <p:cNvSpPr txBox="1"/>
            <p:nvPr/>
          </p:nvSpPr>
          <p:spPr>
            <a:xfrm>
              <a:off x="755576" y="1222961"/>
              <a:ext cx="2302468"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err="1">
                  <a:solidFill>
                    <a:srgbClr val="383838"/>
                  </a:solidFill>
                  <a:latin typeface="Bebas Neue"/>
                  <a:ea typeface="Bebas Neue"/>
                  <a:cs typeface="Bebas Neue"/>
                  <a:sym typeface="Bebas Neue"/>
                </a:rPr>
                <a:t>Netzwerkverbindungen</a:t>
              </a:r>
              <a:r>
                <a:rPr lang="en-US" sz="1600" b="0" i="0" u="none" strike="noStrike" cap="none" dirty="0">
                  <a:solidFill>
                    <a:srgbClr val="383838"/>
                  </a:solidFill>
                  <a:latin typeface="Bebas Neue"/>
                  <a:ea typeface="Bebas Neue"/>
                  <a:cs typeface="Bebas Neue"/>
                  <a:sym typeface="Bebas Neue"/>
                </a:rPr>
                <a:t> </a:t>
              </a:r>
              <a:r>
                <a:rPr lang="en-US" sz="1600" b="0" i="0" u="none" strike="noStrike" cap="none" dirty="0" err="1">
                  <a:solidFill>
                    <a:srgbClr val="383838"/>
                  </a:solidFill>
                  <a:latin typeface="Bebas Neue"/>
                  <a:ea typeface="Bebas Neue"/>
                  <a:cs typeface="Bebas Neue"/>
                  <a:sym typeface="Bebas Neue"/>
                </a:rPr>
                <a:t>bereitstellen</a:t>
              </a:r>
              <a:endParaRPr lang="en-US" dirty="0"/>
            </a:p>
          </p:txBody>
        </p:sp>
        <p:sp>
          <p:nvSpPr>
            <p:cNvPr id="244" name="Google Shape;244;p2"/>
            <p:cNvSpPr txBox="1"/>
            <p:nvPr/>
          </p:nvSpPr>
          <p:spPr>
            <a:xfrm>
              <a:off x="766241" y="1517216"/>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Netzwerke sind ein Grundstein jedes IT Systems, sowie auch von </a:t>
              </a:r>
              <a:r>
                <a:rPr lang="de-DE" sz="867" dirty="0" err="1">
                  <a:solidFill>
                    <a:srgbClr val="7F7F7F"/>
                  </a:solidFill>
                  <a:latin typeface="Open Sans"/>
                  <a:ea typeface="Open Sans"/>
                  <a:cs typeface="Open Sans"/>
                  <a:sym typeface="Open Sans"/>
                </a:rPr>
                <a:t>Kubernetes</a:t>
              </a:r>
              <a:r>
                <a:rPr lang="de-DE" sz="867" dirty="0">
                  <a:solidFill>
                    <a:srgbClr val="7F7F7F"/>
                  </a:solidFill>
                  <a:latin typeface="Open Sans"/>
                  <a:ea typeface="Open Sans"/>
                  <a:cs typeface="Open Sans"/>
                  <a:sym typeface="Open Sans"/>
                </a:rPr>
                <a:t>. Wie jedoch stellt man eine sichere Verwendung dessen bereit?</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5" y="4188708"/>
            <a:ext cx="4718742" cy="877211"/>
            <a:chOff x="786136" y="2331037"/>
            <a:chExt cx="3539056" cy="657908"/>
          </a:xfrm>
        </p:grpSpPr>
        <p:sp>
          <p:nvSpPr>
            <p:cNvPr id="251" name="Google Shape;251;p2"/>
            <p:cNvSpPr txBox="1"/>
            <p:nvPr/>
          </p:nvSpPr>
          <p:spPr>
            <a:xfrm>
              <a:off x="786136" y="2331037"/>
              <a:ext cx="3407788" cy="438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Komplexe Anwendungen einfach Deployen: Der Helm Paket Manager</a:t>
              </a:r>
              <a:endParaRPr lang="en-US" sz="1600" b="0" i="0" u="none" strike="noStrike" cap="none" dirty="0">
                <a:solidFill>
                  <a:srgbClr val="383838"/>
                </a:solidFill>
                <a:latin typeface="Bebas Neue"/>
                <a:ea typeface="Bebas Neue"/>
                <a:cs typeface="Bebas Neue"/>
                <a:sym typeface="Bebas Neue"/>
              </a:endParaRPr>
            </a:p>
          </p:txBody>
        </p:sp>
        <p:sp>
          <p:nvSpPr>
            <p:cNvPr id="252" name="Google Shape;252;p2"/>
            <p:cNvSpPr txBox="1"/>
            <p:nvPr/>
          </p:nvSpPr>
          <p:spPr>
            <a:xfrm>
              <a:off x="796800" y="2769588"/>
              <a:ext cx="3528392" cy="2193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Was ist Helm, wie funktioniert Helm und wieso spielt Helm so </a:t>
              </a:r>
              <a:r>
                <a:rPr lang="de-DE" sz="867">
                  <a:solidFill>
                    <a:srgbClr val="7F7F7F"/>
                  </a:solidFill>
                  <a:latin typeface="Open Sans"/>
                  <a:ea typeface="Open Sans"/>
                  <a:cs typeface="Open Sans"/>
                  <a:sym typeface="Open Sans"/>
                </a:rPr>
                <a:t>eine große Rolle</a:t>
              </a:r>
              <a:endParaRPr lang="de-DE"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3407789"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Steuerung, Überwachung und Kontrolle von Anwendungen</a:t>
              </a:r>
              <a:endParaRPr lang="de-DE" dirty="0"/>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Vertrauen ist gut Kontrolle ist aber immer besser, in diesem Kapitel geht es vollständig um die Überwachung und Steuerung </a:t>
              </a:r>
              <a:r>
                <a:rPr lang="de-DE" sz="867" b="0" i="0" u="none" strike="noStrike" cap="none" dirty="0" err="1">
                  <a:solidFill>
                    <a:srgbClr val="7F7F7F"/>
                  </a:solidFill>
                  <a:latin typeface="Open Sans"/>
                  <a:ea typeface="Open Sans"/>
                  <a:cs typeface="Open Sans"/>
                  <a:sym typeface="Open Sans"/>
                </a:rPr>
                <a:t>Kubernetes</a:t>
              </a:r>
              <a:r>
                <a:rPr lang="de-DE" sz="867" b="0" i="0" u="none" strike="noStrike" cap="none" dirty="0">
                  <a:solidFill>
                    <a:srgbClr val="7F7F7F"/>
                  </a:solidFill>
                  <a:latin typeface="Open Sans"/>
                  <a:ea typeface="Open Sans"/>
                  <a:cs typeface="Open Sans"/>
                  <a:sym typeface="Open Sans"/>
                </a:rPr>
                <a:t>.</a:t>
              </a: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EC65DB9D-AF28-4A3C-C0F1-D1E592333E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84521"/>
            <a:ext cx="10905066" cy="5288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668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9" name="TextBox 8"/>
            <p:cNvSpPr txBox="1"/>
            <p:nvPr/>
          </p:nvSpPr>
          <p:spPr>
            <a:xfrm>
              <a:off x="4273033" y="1290891"/>
              <a:ext cx="898323"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Liveness Check</a:t>
              </a:r>
              <a:endParaRPr lang="ru-RU" sz="1600" kern="1200" dirty="0">
                <a:solidFill>
                  <a:srgbClr val="383838"/>
                </a:solidFill>
                <a:latin typeface="Bebas Neue" charset="0"/>
                <a:ea typeface="Bebas Neue" charset="0"/>
                <a:cs typeface="Bebas Neue" charset="0"/>
              </a:endParaRPr>
            </a:p>
          </p:txBody>
        </p:sp>
        <p:sp>
          <p:nvSpPr>
            <p:cNvPr id="10" name="TextBox 9"/>
            <p:cNvSpPr txBox="1"/>
            <p:nvPr/>
          </p:nvSpPr>
          <p:spPr>
            <a:xfrm>
              <a:off x="4283698" y="1585146"/>
              <a:ext cx="2088502" cy="803970"/>
            </a:xfrm>
            <a:prstGeom prst="rect">
              <a:avLst/>
            </a:prstGeom>
            <a:noFill/>
          </p:spPr>
          <p:txBody>
            <a:bodyPr wrap="square" rtlCol="0">
              <a:spAutoFit/>
            </a:bodyPr>
            <a:lstStyle/>
            <a:p>
              <a:pPr defTabSz="914377">
                <a:lnSpc>
                  <a:spcPct val="150000"/>
                </a:lnSpc>
                <a:buClrTx/>
              </a:pPr>
              <a:r>
                <a:rPr lang="en-GB" sz="867" kern="1200" dirty="0">
                  <a:solidFill>
                    <a:srgbClr val="FFFFFF">
                      <a:lumMod val="50000"/>
                    </a:srgbClr>
                  </a:solidFill>
                  <a:latin typeface="Open Sans" charset="0"/>
                  <a:ea typeface="Open Sans" charset="0"/>
                  <a:cs typeface="Open Sans" charset="0"/>
                </a:rPr>
                <a:t>Many applications running for long periods of time eventually transition to broken states, and cannot recover except by being restarted. Kubernetes provides liveness probes to detect and remedy such situations.</a:t>
              </a:r>
              <a:endParaRPr lang="de-DE" sz="867" kern="1200" dirty="0">
                <a:solidFill>
                  <a:srgbClr val="FFFFFF">
                    <a:lumMod val="50000"/>
                  </a:srgbClr>
                </a:solidFill>
                <a:latin typeface="Open Sans" charset="0"/>
                <a:ea typeface="Open Sans" charset="0"/>
                <a:cs typeface="Open Sans" charset="0"/>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8889014" y="1316765"/>
            <a:ext cx="2985036" cy="3178745"/>
            <a:chOff x="6666761" y="987574"/>
            <a:chExt cx="2238777" cy="2384059"/>
          </a:xfrm>
        </p:grpSpPr>
        <p:sp>
          <p:nvSpPr>
            <p:cNvPr id="12" name="Прямоугольник 11"/>
            <p:cNvSpPr/>
            <p:nvPr/>
          </p:nvSpPr>
          <p:spPr>
            <a:xfrm>
              <a:off x="6666761" y="987574"/>
              <a:ext cx="2238777" cy="2384059"/>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6727834" y="1290891"/>
              <a:ext cx="996908"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Readiness check </a:t>
              </a:r>
              <a:endParaRPr lang="ru-RU" sz="1600" kern="1200" dirty="0">
                <a:solidFill>
                  <a:srgbClr val="383838"/>
                </a:solidFill>
                <a:latin typeface="Bebas Neue" charset="0"/>
                <a:ea typeface="Bebas Neue" charset="0"/>
                <a:cs typeface="Bebas Neue" charset="0"/>
              </a:endParaRPr>
            </a:p>
          </p:txBody>
        </p:sp>
        <p:sp>
          <p:nvSpPr>
            <p:cNvPr id="15" name="TextBox 14"/>
            <p:cNvSpPr txBox="1"/>
            <p:nvPr/>
          </p:nvSpPr>
          <p:spPr>
            <a:xfrm>
              <a:off x="6738499" y="1585146"/>
              <a:ext cx="2088502" cy="1704793"/>
            </a:xfrm>
            <a:prstGeom prst="rect">
              <a:avLst/>
            </a:prstGeom>
            <a:noFill/>
          </p:spPr>
          <p:txBody>
            <a:bodyPr wrap="square" rtlCol="0">
              <a:spAutoFit/>
            </a:bodyPr>
            <a:lstStyle/>
            <a:p>
              <a:pPr defTabSz="914377">
                <a:lnSpc>
                  <a:spcPct val="150000"/>
                </a:lnSpc>
                <a:buClrTx/>
              </a:pPr>
              <a:r>
                <a:rPr lang="en-GB" sz="867" kern="1200" dirty="0">
                  <a:solidFill>
                    <a:srgbClr val="FFFFFF">
                      <a:lumMod val="50000"/>
                    </a:srgbClr>
                  </a:solidFill>
                  <a:latin typeface="Open Sans" charset="0"/>
                  <a:ea typeface="Open Sans" charset="0"/>
                  <a:cs typeface="Open Sans" charset="0"/>
                </a:rPr>
                <a:t>Sometimes, applications are temporarily unable to serve traffic. For example, an application might need to load large data or configuration files during </a:t>
              </a:r>
              <a:r>
                <a:rPr lang="en-GB" sz="867" kern="1200" dirty="0" err="1">
                  <a:solidFill>
                    <a:srgbClr val="FFFFFF">
                      <a:lumMod val="50000"/>
                    </a:srgbClr>
                  </a:solidFill>
                  <a:latin typeface="Open Sans" charset="0"/>
                  <a:ea typeface="Open Sans" charset="0"/>
                  <a:cs typeface="Open Sans" charset="0"/>
                </a:rPr>
                <a:t>startup</a:t>
              </a:r>
              <a:r>
                <a:rPr lang="en-GB" sz="867" kern="1200" dirty="0">
                  <a:solidFill>
                    <a:srgbClr val="FFFFFF">
                      <a:lumMod val="50000"/>
                    </a:srgbClr>
                  </a:solidFill>
                  <a:latin typeface="Open Sans" charset="0"/>
                  <a:ea typeface="Open Sans" charset="0"/>
                  <a:cs typeface="Open Sans" charset="0"/>
                </a:rPr>
                <a:t>, or depend on external services after </a:t>
              </a:r>
              <a:r>
                <a:rPr lang="en-GB" sz="867" kern="1200" dirty="0" err="1">
                  <a:solidFill>
                    <a:srgbClr val="FFFFFF">
                      <a:lumMod val="50000"/>
                    </a:srgbClr>
                  </a:solidFill>
                  <a:latin typeface="Open Sans" charset="0"/>
                  <a:ea typeface="Open Sans" charset="0"/>
                  <a:cs typeface="Open Sans" charset="0"/>
                </a:rPr>
                <a:t>startup</a:t>
              </a:r>
              <a:r>
                <a:rPr lang="en-GB" sz="867" kern="1200" dirty="0">
                  <a:solidFill>
                    <a:srgbClr val="FFFFFF">
                      <a:lumMod val="50000"/>
                    </a:srgbClr>
                  </a:solidFill>
                  <a:latin typeface="Open Sans" charset="0"/>
                  <a:ea typeface="Open Sans" charset="0"/>
                  <a:cs typeface="Open Sans" charset="0"/>
                </a:rPr>
                <a:t>. In such cases, you don't want to kill the application, but you don't want to send it requests either. Kubernetes provides readiness probes to detect and mitigate these situations. A pod with containers reporting that they are not ready does not receive traffic through Kubernetes Services.</a:t>
              </a:r>
              <a:endParaRPr lang="de-DE" sz="867" kern="1200" dirty="0">
                <a:solidFill>
                  <a:srgbClr val="FFFFFF">
                    <a:lumMod val="50000"/>
                  </a:srgbClr>
                </a:solidFill>
                <a:latin typeface="Open Sans" charset="0"/>
                <a:ea typeface="Open Sans" charset="0"/>
                <a:cs typeface="Open Sans" charset="0"/>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4273033" y="3235107"/>
              <a:ext cx="903132"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Startup check </a:t>
              </a:r>
              <a:endParaRPr lang="ru-RU" sz="1600" kern="1200" dirty="0">
                <a:solidFill>
                  <a:srgbClr val="383838"/>
                </a:solidFill>
                <a:latin typeface="Bebas Neue" charset="0"/>
                <a:ea typeface="Bebas Neue" charset="0"/>
                <a:cs typeface="Bebas Neue" charset="0"/>
              </a:endParaRPr>
            </a:p>
          </p:txBody>
        </p:sp>
        <p:sp>
          <p:nvSpPr>
            <p:cNvPr id="20" name="TextBox 19"/>
            <p:cNvSpPr txBox="1"/>
            <p:nvPr/>
          </p:nvSpPr>
          <p:spPr>
            <a:xfrm>
              <a:off x="4283698" y="3529362"/>
              <a:ext cx="2088502" cy="1104244"/>
            </a:xfrm>
            <a:prstGeom prst="rect">
              <a:avLst/>
            </a:prstGeom>
            <a:noFill/>
          </p:spPr>
          <p:txBody>
            <a:bodyPr wrap="square" rtlCol="0">
              <a:spAutoFit/>
            </a:bodyPr>
            <a:lstStyle/>
            <a:p>
              <a:pPr defTabSz="914377">
                <a:lnSpc>
                  <a:spcPct val="150000"/>
                </a:lnSpc>
                <a:buClrTx/>
              </a:pPr>
              <a:r>
                <a:rPr lang="en-GB" sz="867" kern="1200" dirty="0">
                  <a:solidFill>
                    <a:srgbClr val="FFFFFF">
                      <a:lumMod val="50000"/>
                    </a:srgbClr>
                  </a:solidFill>
                  <a:latin typeface="Open Sans" charset="0"/>
                  <a:ea typeface="Open Sans" charset="0"/>
                  <a:cs typeface="Open Sans" charset="0"/>
                </a:rPr>
                <a:t>Sometimes, you have to deal with legacy applications that might require an additional </a:t>
              </a:r>
              <a:r>
                <a:rPr lang="en-GB" sz="867" kern="1200" dirty="0" err="1">
                  <a:solidFill>
                    <a:srgbClr val="FFFFFF">
                      <a:lumMod val="50000"/>
                    </a:srgbClr>
                  </a:solidFill>
                  <a:latin typeface="Open Sans" charset="0"/>
                  <a:ea typeface="Open Sans" charset="0"/>
                  <a:cs typeface="Open Sans" charset="0"/>
                </a:rPr>
                <a:t>startup</a:t>
              </a:r>
              <a:r>
                <a:rPr lang="en-GB" sz="867" kern="1200" dirty="0">
                  <a:solidFill>
                    <a:srgbClr val="FFFFFF">
                      <a:lumMod val="50000"/>
                    </a:srgbClr>
                  </a:solidFill>
                  <a:latin typeface="Open Sans" charset="0"/>
                  <a:ea typeface="Open Sans" charset="0"/>
                  <a:cs typeface="Open Sans" charset="0"/>
                </a:rPr>
                <a:t> time on their first initialization. In such cases, it can be tricky to set up liveness probe parameters without compromising the fast response to deadlocks that motivated such a probe. </a:t>
              </a:r>
              <a:endParaRPr lang="de-DE" sz="867" kern="1200" dirty="0">
                <a:solidFill>
                  <a:srgbClr val="FFFFFF">
                    <a:lumMod val="50000"/>
                  </a:srgbClr>
                </a:solidFill>
                <a:latin typeface="Open Sans" charset="0"/>
                <a:ea typeface="Open Sans" charset="0"/>
                <a:cs typeface="Open Sans" charset="0"/>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5" name="Группа 4"/>
          <p:cNvGrpSpPr/>
          <p:nvPr/>
        </p:nvGrpSpPr>
        <p:grpSpPr>
          <a:xfrm>
            <a:off x="8889014" y="4636798"/>
            <a:ext cx="2985036" cy="1672523"/>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6727834" y="3235107"/>
              <a:ext cx="553277" cy="253915"/>
            </a:xfrm>
            <a:prstGeom prst="rect">
              <a:avLst/>
            </a:prstGeom>
            <a:noFill/>
          </p:spPr>
          <p:txBody>
            <a:bodyPr wrap="none" rtlCol="0">
              <a:spAutoFit/>
            </a:bodyPr>
            <a:lstStyle/>
            <a:p>
              <a:pPr defTabSz="914377">
                <a:buClrTx/>
              </a:pPr>
              <a:r>
                <a:rPr lang="en-GB" sz="1600" kern="1200" dirty="0">
                  <a:solidFill>
                    <a:srgbClr val="383838"/>
                  </a:solidFill>
                  <a:latin typeface="Bebas Neue" charset="0"/>
                  <a:ea typeface="Bebas Neue" charset="0"/>
                  <a:cs typeface="Bebas Neue" charset="0"/>
                </a:rPr>
                <a:t>Aufgabe</a:t>
              </a:r>
              <a:endParaRPr lang="ru-RU" sz="1600" kern="1200" dirty="0">
                <a:solidFill>
                  <a:srgbClr val="383838"/>
                </a:solidFill>
                <a:latin typeface="Bebas Neue" charset="0"/>
                <a:ea typeface="Bebas Neue" charset="0"/>
                <a:cs typeface="Bebas Neue" charset="0"/>
              </a:endParaRPr>
            </a:p>
          </p:txBody>
        </p:sp>
        <p:sp>
          <p:nvSpPr>
            <p:cNvPr id="25" name="TextBox 24"/>
            <p:cNvSpPr txBox="1"/>
            <p:nvPr/>
          </p:nvSpPr>
          <p:spPr>
            <a:xfrm>
              <a:off x="6738499" y="3529362"/>
              <a:ext cx="2088502" cy="938327"/>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Um das Verständnis hiervon zu stärken recherchieren Sie wie genau Sie diese Checks implementieren. Versuchen Sie zudem einen dieser Checks auszutesten.</a:t>
              </a:r>
            </a:p>
          </p:txBody>
        </p:sp>
        <p:sp>
          <p:nvSpPr>
            <p:cNvPr id="26" name="TextBox 25"/>
            <p:cNvSpPr txBox="1"/>
            <p:nvPr/>
          </p:nvSpPr>
          <p:spPr>
            <a:xfrm>
              <a:off x="8394953" y="2977509"/>
              <a:ext cx="138548" cy="717687"/>
            </a:xfrm>
            <a:prstGeom prst="rect">
              <a:avLst/>
            </a:prstGeom>
            <a:noFill/>
          </p:spPr>
          <p:txBody>
            <a:bodyPr wrap="none" rtlCol="0">
              <a:spAutoFit/>
            </a:bodyPr>
            <a:lstStyle/>
            <a:p>
              <a:pPr defTabSz="914377">
                <a:buClrTx/>
              </a:pPr>
              <a:endParaRPr lang="ru-RU" sz="3733" kern="1200" dirty="0">
                <a:solidFill>
                  <a:srgbClr val="ECECEC"/>
                </a:solidFill>
                <a:latin typeface="Bebas Neue" charset="0"/>
                <a:ea typeface="Bebas Neue" charset="0"/>
                <a:cs typeface="Bebas Neue" charset="0"/>
              </a:endParaRPr>
            </a:p>
          </p:txBody>
        </p:sp>
      </p:grpSp>
      <p:sp>
        <p:nvSpPr>
          <p:cNvPr id="27" name="TextBox 26"/>
          <p:cNvSpPr txBox="1"/>
          <p:nvPr/>
        </p:nvSpPr>
        <p:spPr>
          <a:xfrm>
            <a:off x="9563947" y="-223520"/>
            <a:ext cx="184731" cy="369332"/>
          </a:xfrm>
          <a:prstGeom prst="rect">
            <a:avLst/>
          </a:prstGeom>
          <a:noFill/>
        </p:spPr>
        <p:txBody>
          <a:bodyPr wrap="none" rtlCol="0">
            <a:spAutoFit/>
          </a:bodyPr>
          <a:lstStyle/>
          <a:p>
            <a:pPr defTabSz="914377">
              <a:buClrTx/>
            </a:pPr>
            <a:endParaRPr lang="ru-RU" sz="1800" kern="1200">
              <a:latin typeface="Calibri" panose="020F0502020204030204"/>
              <a:ea typeface="+mn-ea"/>
              <a:cs typeface="+mn-cs"/>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23</a:t>
              </a:r>
              <a:endParaRPr lang="ru-RU" sz="1600" kern="1200" dirty="0">
                <a:ln w="0"/>
                <a:solidFill>
                  <a:srgbClr val="F6B73A"/>
                </a:solidFill>
                <a:latin typeface="Bebas Neue" charset="0"/>
                <a:ea typeface="Bebas Neue" charset="0"/>
                <a:cs typeface="Bebas Neue" charset="0"/>
              </a:endParaRPr>
            </a:p>
          </p:txBody>
        </p:sp>
      </p:grpSp>
      <p:pic>
        <p:nvPicPr>
          <p:cNvPr id="31" name="Bildplatzhalter 2">
            <a:extLst>
              <a:ext uri="{FF2B5EF4-FFF2-40B4-BE49-F238E27FC236}">
                <a16:creationId xmlns:a16="http://schemas.microsoft.com/office/drawing/2014/main" id="{FC7EAFC5-BA7D-CCFD-8F09-1C6CF468DD7A}"/>
              </a:ext>
            </a:extLst>
          </p:cNvPr>
          <p:cNvPicPr>
            <a:picLocks noGrp="1" noChangeAspect="1"/>
          </p:cNvPicPr>
          <p:nvPr>
            <p:ph type="pic" sz="quarter" idx="10"/>
          </p:nvPr>
        </p:nvPicPr>
        <p:blipFill rotWithShape="1">
          <a:blip r:embed="rId2"/>
          <a:srcRect l="14493" t="-9183" r="16088" b="-11392"/>
          <a:stretch/>
        </p:blipFill>
        <p:spPr>
          <a:xfrm>
            <a:off x="0" y="0"/>
            <a:ext cx="5327650" cy="6858000"/>
          </a:xfrm>
          <a:solidFill>
            <a:schemeClr val="bg1"/>
          </a:solidFill>
        </p:spPr>
      </p:pic>
    </p:spTree>
    <p:extLst>
      <p:ext uri="{BB962C8B-B14F-4D97-AF65-F5344CB8AC3E}">
        <p14:creationId xmlns:p14="http://schemas.microsoft.com/office/powerpoint/2010/main" val="338481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56232"/>
            <a:ext cx="3756156"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Steuerung, Überwachung und </a:t>
            </a:r>
          </a:p>
          <a:p>
            <a:pPr lvl="0" defTabSz="914377">
              <a:buClrTx/>
            </a:pPr>
            <a:r>
              <a:rPr lang="de-DE" sz="2800" kern="1200" dirty="0">
                <a:solidFill>
                  <a:srgbClr val="FFFFFF"/>
                </a:solidFill>
                <a:latin typeface="Bebas Neue" charset="0"/>
                <a:ea typeface="Bebas Neue" charset="0"/>
                <a:cs typeface="Bebas Neue" charset="0"/>
              </a:rPr>
              <a:t>Kontrolle von Anwendungen</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465742" cy="674993"/>
          </a:xfrm>
          <a:prstGeom prst="rect">
            <a:avLst/>
          </a:prstGeom>
          <a:noFill/>
        </p:spPr>
        <p:txBody>
          <a:bodyPr wrap="square" rtlCol="0">
            <a:spAutoFit/>
          </a:bodyPr>
          <a:lstStyle/>
          <a:p>
            <a:pPr lvl="0" defTabSz="914377">
              <a:lnSpc>
                <a:spcPct val="150000"/>
              </a:lnSpc>
              <a:buClrTx/>
            </a:pPr>
            <a:r>
              <a:rPr lang="en-GB" sz="1333" kern="1200" dirty="0">
                <a:solidFill>
                  <a:srgbClr val="FFFFFF"/>
                </a:solidFill>
                <a:latin typeface="Open Sans" charset="0"/>
                <a:ea typeface="Open Sans" charset="0"/>
                <a:cs typeface="Open Sans" charset="0"/>
              </a:rPr>
              <a:t>Scheduling </a:t>
            </a:r>
            <a:r>
              <a:rPr lang="en-GB" sz="1333" kern="1200" dirty="0" err="1">
                <a:solidFill>
                  <a:srgbClr val="FFFFFF"/>
                </a:solidFill>
                <a:latin typeface="Open Sans" charset="0"/>
                <a:ea typeface="Open Sans" charset="0"/>
                <a:cs typeface="Open Sans" charset="0"/>
              </a:rPr>
              <a:t>steuern</a:t>
            </a:r>
            <a:r>
              <a:rPr lang="en-GB" sz="1333" kern="1200" dirty="0">
                <a:solidFill>
                  <a:srgbClr val="FFFFFF"/>
                </a:solidFill>
                <a:latin typeface="Open Sans" charset="0"/>
                <a:ea typeface="Open Sans" charset="0"/>
                <a:cs typeface="Open Sans" charset="0"/>
              </a:rPr>
              <a:t> (Taints und Tolerations)</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9948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D5358288-37CD-4B14-A7B6-27BEDC20E45B}"/>
              </a:ext>
            </a:extLst>
          </p:cNvPr>
          <p:cNvPicPr>
            <a:picLocks noChangeAspect="1"/>
          </p:cNvPicPr>
          <p:nvPr/>
        </p:nvPicPr>
        <p:blipFill rotWithShape="1">
          <a:blip r:embed="rId2"/>
          <a:srcRect t="531" b="1510"/>
          <a:stretch/>
        </p:blipFill>
        <p:spPr>
          <a:xfrm>
            <a:off x="838200" y="704765"/>
            <a:ext cx="10628376" cy="5440003"/>
          </a:xfrm>
          <a:prstGeom prst="rect">
            <a:avLst/>
          </a:prstGeom>
        </p:spPr>
      </p:pic>
    </p:spTree>
    <p:extLst>
      <p:ext uri="{BB962C8B-B14F-4D97-AF65-F5344CB8AC3E}">
        <p14:creationId xmlns:p14="http://schemas.microsoft.com/office/powerpoint/2010/main" val="457859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Scheduling Framework | Kubernetes">
            <a:extLst>
              <a:ext uri="{FF2B5EF4-FFF2-40B4-BE49-F238E27FC236}">
                <a16:creationId xmlns:a16="http://schemas.microsoft.com/office/drawing/2014/main" id="{2FAD6BBB-C581-58B6-6F38-799FD619C9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975360"/>
            <a:ext cx="10905066" cy="490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040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Komplexe Anwendungen </a:t>
            </a:r>
          </a:p>
          <a:p>
            <a:pPr defTabSz="914377">
              <a:buClrTx/>
            </a:pPr>
            <a:r>
              <a:rPr lang="de-DE" sz="2800" kern="1200" dirty="0">
                <a:latin typeface="Bebas Neue" charset="0"/>
                <a:ea typeface="Bebas Neue" charset="0"/>
                <a:cs typeface="Bebas Neue" charset="0"/>
              </a:rPr>
              <a:t>einfach Deployen: </a:t>
            </a:r>
          </a:p>
          <a:p>
            <a:pPr defTabSz="914377">
              <a:buClrTx/>
            </a:pPr>
            <a:r>
              <a:rPr lang="de-DE" sz="2800" kern="1200" dirty="0">
                <a:latin typeface="Bebas Neue" charset="0"/>
                <a:ea typeface="Bebas Neue" charset="0"/>
                <a:cs typeface="Bebas Neue" charset="0"/>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Beschreibung der Anwendungen</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6740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23C20822-8C7E-9405-5023-85F2F1FDEC62}"/>
              </a:ext>
            </a:extLst>
          </p:cNvPr>
          <p:cNvPicPr>
            <a:picLocks noChangeAspect="1"/>
          </p:cNvPicPr>
          <p:nvPr/>
        </p:nvPicPr>
        <p:blipFill>
          <a:blip r:embed="rId2"/>
          <a:stretch>
            <a:fillRect/>
          </a:stretch>
        </p:blipFill>
        <p:spPr>
          <a:xfrm>
            <a:off x="643467" y="1711451"/>
            <a:ext cx="10905066" cy="3435096"/>
          </a:xfrm>
          <a:prstGeom prst="rect">
            <a:avLst/>
          </a:prstGeom>
        </p:spPr>
      </p:pic>
    </p:spTree>
    <p:extLst>
      <p:ext uri="{BB962C8B-B14F-4D97-AF65-F5344CB8AC3E}">
        <p14:creationId xmlns:p14="http://schemas.microsoft.com/office/powerpoint/2010/main" val="3487708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a:extLst>
              <a:ext uri="{FF2B5EF4-FFF2-40B4-BE49-F238E27FC236}">
                <a16:creationId xmlns:a16="http://schemas.microsoft.com/office/drawing/2014/main" id="{0A585F8D-109B-16FD-B03F-C5330BF45A3D}"/>
              </a:ext>
            </a:extLst>
          </p:cNvPr>
          <p:cNvPicPr>
            <a:picLocks noGrp="1" noChangeAspect="1"/>
          </p:cNvPicPr>
          <p:nvPr>
            <p:ph type="pic" sz="quarter" idx="10"/>
          </p:nvPr>
        </p:nvPicPr>
        <p:blipFill rotWithShape="1">
          <a:blip r:embed="rId2"/>
          <a:srcRect l="11485" t="-15453" r="-63459" b="-24177"/>
          <a:stretch/>
        </p:blipFill>
        <p:spPr>
          <a:xfrm>
            <a:off x="0" y="0"/>
            <a:ext cx="12192000" cy="6858000"/>
          </a:xfrm>
          <a:solidFill>
            <a:srgbClr val="FFFFFF"/>
          </a:solidFill>
        </p:spPr>
      </p:pic>
      <p:grpSp>
        <p:nvGrpSpPr>
          <p:cNvPr id="2" name="Группа 1"/>
          <p:cNvGrpSpPr/>
          <p:nvPr/>
        </p:nvGrpSpPr>
        <p:grpSpPr>
          <a:xfrm>
            <a:off x="3119669" y="3621020"/>
            <a:ext cx="8640960" cy="2176276"/>
            <a:chOff x="2339752" y="2715765"/>
            <a:chExt cx="6480720" cy="1632207"/>
          </a:xfrm>
        </p:grpSpPr>
        <p:sp>
          <p:nvSpPr>
            <p:cNvPr id="6" name="Прямоугольник 5"/>
            <p:cNvSpPr/>
            <p:nvPr/>
          </p:nvSpPr>
          <p:spPr>
            <a:xfrm>
              <a:off x="2339752" y="2715766"/>
              <a:ext cx="6480720" cy="163220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2443648" y="3075806"/>
              <a:ext cx="791323"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Helm</a:t>
              </a:r>
            </a:p>
          </p:txBody>
        </p:sp>
        <p:sp>
          <p:nvSpPr>
            <p:cNvPr id="10" name="TextBox 9"/>
            <p:cNvSpPr txBox="1"/>
            <p:nvPr/>
          </p:nvSpPr>
          <p:spPr>
            <a:xfrm>
              <a:off x="2443648" y="3414869"/>
              <a:ext cx="6088792" cy="60848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Helm ist ein Package Manager für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Dieses Programm erlaubt es verschiedene andere Anwendungen und oder Software die für die Orchestrierung sowie Auslieferung von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relevant sein könnte zu installieren. Zudem kann man mittels Helm einfach alle Hand von vorkonfigurierten Pods, Containern und Konfigurationen schnell und unkompliziert ausliefern und benutzen. Es ist so etwas wie die allgemein Lösung für alle Themen und oder Probleme in der Welt von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TextBox 14"/>
            <p:cNvSpPr txBox="1"/>
            <p:nvPr/>
          </p:nvSpPr>
          <p:spPr>
            <a:xfrm>
              <a:off x="8615767"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79210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Komplexe Anwendungen </a:t>
            </a:r>
          </a:p>
          <a:p>
            <a:pPr defTabSz="914377">
              <a:buClrTx/>
            </a:pPr>
            <a:r>
              <a:rPr lang="de-DE" sz="2800" kern="1200" dirty="0">
                <a:latin typeface="Bebas Neue" charset="0"/>
                <a:ea typeface="Bebas Neue" charset="0"/>
                <a:cs typeface="Bebas Neue" charset="0"/>
              </a:rPr>
              <a:t>einfach Deployen: </a:t>
            </a:r>
          </a:p>
          <a:p>
            <a:pPr defTabSz="914377">
              <a:buClrTx/>
            </a:pPr>
            <a:r>
              <a:rPr lang="de-DE" sz="2800" kern="1200" dirty="0">
                <a:latin typeface="Bebas Neue" charset="0"/>
                <a:ea typeface="Bebas Neue" charset="0"/>
                <a:cs typeface="Bebas Neue" charset="0"/>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Arbeiten mit Helm</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409126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701AD39-7540-4D41-FC6B-2F47FD1FADA3}"/>
              </a:ext>
            </a:extLst>
          </p:cNvPr>
          <p:cNvPicPr>
            <a:picLocks noChangeAspect="1"/>
          </p:cNvPicPr>
          <p:nvPr/>
        </p:nvPicPr>
        <p:blipFill>
          <a:blip r:embed="rId2"/>
          <a:stretch>
            <a:fillRect/>
          </a:stretch>
        </p:blipFill>
        <p:spPr>
          <a:xfrm>
            <a:off x="643467" y="1384300"/>
            <a:ext cx="10905066" cy="4089398"/>
          </a:xfrm>
          <a:prstGeom prst="rect">
            <a:avLst/>
          </a:prstGeom>
        </p:spPr>
      </p:pic>
    </p:spTree>
    <p:extLst>
      <p:ext uri="{BB962C8B-B14F-4D97-AF65-F5344CB8AC3E}">
        <p14:creationId xmlns:p14="http://schemas.microsoft.com/office/powerpoint/2010/main" val="3522155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1" y="1630616"/>
            <a:ext cx="4718743" cy="884999"/>
            <a:chOff x="5322863" y="1222961"/>
            <a:chExt cx="3539057" cy="663749"/>
          </a:xfrm>
        </p:grpSpPr>
        <p:sp>
          <p:nvSpPr>
            <p:cNvPr id="279" name="Google Shape;279;p3"/>
            <p:cNvSpPr txBox="1"/>
            <p:nvPr/>
          </p:nvSpPr>
          <p:spPr>
            <a:xfrm>
              <a:off x="5322863" y="1222961"/>
              <a:ext cx="3199760"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Komplexe </a:t>
              </a:r>
              <a:r>
                <a:rPr kumimoji="0" lang="de-DE"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Stateful</a:t>
              </a: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 Anwendungen (Datenbank) deployen</a:t>
              </a:r>
              <a:endPar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80" name="Google Shape;280;p3"/>
            <p:cNvSpPr txBox="1"/>
            <p:nvPr/>
          </p:nvSpPr>
          <p:spPr>
            <a:xfrm>
              <a:off x="5333528" y="1517216"/>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Was sind komplexe Anwendungen, wieso sind diese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Stateful</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und warum sind diese so ein besonderer Typ den wir beachten müssen</a:t>
              </a:r>
            </a:p>
          </p:txBody>
        </p:sp>
      </p:grpSp>
      <p:grpSp>
        <p:nvGrpSpPr>
          <p:cNvPr id="281" name="Google Shape;281;p3"/>
          <p:cNvGrpSpPr/>
          <p:nvPr/>
        </p:nvGrpSpPr>
        <p:grpSpPr>
          <a:xfrm>
            <a:off x="7137898" y="3108052"/>
            <a:ext cx="4718743" cy="884999"/>
            <a:chOff x="5353423" y="2331037"/>
            <a:chExt cx="3539057" cy="663749"/>
          </a:xfrm>
        </p:grpSpPr>
        <p:sp>
          <p:nvSpPr>
            <p:cNvPr id="287" name="Google Shape;287;p3"/>
            <p:cNvSpPr txBox="1"/>
            <p:nvPr/>
          </p:nvSpPr>
          <p:spPr>
            <a:xfrm>
              <a:off x="5353423" y="2331037"/>
              <a:ext cx="1635304"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rPr>
                <a:t>Troubleshooting</a:t>
              </a:r>
            </a:p>
          </p:txBody>
        </p:sp>
        <p:sp>
          <p:nvSpPr>
            <p:cNvPr id="288" name="Google Shape;288;p3"/>
            <p:cNvSpPr txBox="1"/>
            <p:nvPr/>
          </p:nvSpPr>
          <p:spPr>
            <a:xfrm>
              <a:off x="5364088" y="2625292"/>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Es können immer Fehler und oder Probleme entstehen in diesem Kapitel</a:t>
              </a:r>
              <a:r>
                <a:rPr lang="de-DE" sz="867" dirty="0">
                  <a:solidFill>
                    <a:srgbClr val="7F7F7F"/>
                  </a:solidFill>
                  <a:latin typeface="Open Sans"/>
                  <a:ea typeface="Open Sans"/>
                  <a:cs typeface="Open Sans"/>
                  <a:sym typeface="Open Sans"/>
                </a:rPr>
                <a:t>l werden wir einen genauen Blick darauf werfen wie man diese Fehler beheben kann.</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grpSp>
        <p:nvGrpSpPr>
          <p:cNvPr id="289" name="Google Shape;289;p3"/>
          <p:cNvGrpSpPr/>
          <p:nvPr/>
        </p:nvGrpSpPr>
        <p:grpSpPr>
          <a:xfrm>
            <a:off x="7111370" y="4515895"/>
            <a:ext cx="4718742" cy="1085182"/>
            <a:chOff x="5333528" y="3386918"/>
            <a:chExt cx="3539057" cy="813886"/>
          </a:xfrm>
        </p:grpSpPr>
        <p:sp>
          <p:nvSpPr>
            <p:cNvPr id="295" name="Google Shape;295;p3"/>
            <p:cNvSpPr txBox="1"/>
            <p:nvPr/>
          </p:nvSpPr>
          <p:spPr>
            <a:xfrm>
              <a:off x="5333528" y="3386918"/>
              <a:ext cx="1109876" cy="25388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Zugriffkontrolle</a:t>
              </a:r>
            </a:p>
          </p:txBody>
        </p:sp>
        <p:sp>
          <p:nvSpPr>
            <p:cNvPr id="296" name="Google Shape;296;p3"/>
            <p:cNvSpPr txBox="1"/>
            <p:nvPr/>
          </p:nvSpPr>
          <p:spPr>
            <a:xfrm>
              <a:off x="5344193" y="3681173"/>
              <a:ext cx="3528392" cy="5196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Es sollte nie jemand alle Rechte an einem System haben</a:t>
              </a:r>
              <a:r>
                <a:rPr lang="de-DE" sz="867" dirty="0">
                  <a:solidFill>
                    <a:srgbClr val="7F7F7F"/>
                  </a:solidFill>
                  <a:latin typeface="Open Sans"/>
                  <a:ea typeface="Open Sans"/>
                  <a:cs typeface="Open Sans"/>
                  <a:sym typeface="Open Sans"/>
                </a:rPr>
                <a:t>, und wir als Betreiber eines Clusters sollten sicher gehen das nur jeder, Service, Benutzer oder Pod nur die Rechte und Zugriff bekommt die er benötigt.</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4</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descr="Ein Bild, das Essen, Gericht enthält.&#10;&#10;Automatisch generierte Beschreibung">
            <a:extLst>
              <a:ext uri="{FF2B5EF4-FFF2-40B4-BE49-F238E27FC236}">
                <a16:creationId xmlns:a16="http://schemas.microsoft.com/office/drawing/2014/main" id="{A7738707-B80F-A83D-7E5C-C7948DA9DABD}"/>
              </a:ext>
            </a:extLst>
          </p:cNvPr>
          <p:cNvPicPr>
            <a:picLocks noGrp="1" noChangeAspect="1"/>
          </p:cNvPicPr>
          <p:nvPr>
            <p:ph type="pic" sz="quarter" idx="10"/>
          </p:nvPr>
        </p:nvPicPr>
        <p:blipFill rotWithShape="1">
          <a:blip r:embed="rId3"/>
          <a:srcRect l="50501" t="-12" r="19297" b="12"/>
          <a:stretch/>
        </p:blipFill>
        <p:spPr>
          <a:xfrm>
            <a:off x="798513" y="1220788"/>
            <a:ext cx="3073400" cy="5087937"/>
          </a:xfrm>
        </p:spPr>
      </p:pic>
      <p:pic>
        <p:nvPicPr>
          <p:cNvPr id="20" name="Bildplatzhalter 19" descr="Ein Bild, das Text, Elektronik, Computer, Schreibtisch enthält.&#10;&#10;Automatisch generierte Beschreibung">
            <a:extLst>
              <a:ext uri="{FF2B5EF4-FFF2-40B4-BE49-F238E27FC236}">
                <a16:creationId xmlns:a16="http://schemas.microsoft.com/office/drawing/2014/main" id="{81AAA9B3-F9E1-3747-EBA7-5142B200373C}"/>
              </a:ext>
            </a:extLst>
          </p:cNvPr>
          <p:cNvPicPr>
            <a:picLocks noGrp="1" noChangeAspect="1"/>
          </p:cNvPicPr>
          <p:nvPr>
            <p:ph type="pic" sz="quarter" idx="11"/>
          </p:nvPr>
        </p:nvPicPr>
        <p:blipFill rotWithShape="1">
          <a:blip r:embed="rId4"/>
          <a:srcRect l="20075" r="9120" b="10955"/>
          <a:stretch/>
        </p:blipFill>
        <p:spPr>
          <a:xfrm>
            <a:off x="4079875" y="1220788"/>
            <a:ext cx="2976563" cy="2495550"/>
          </a:xfrm>
        </p:spPr>
      </p:pic>
      <p:pic>
        <p:nvPicPr>
          <p:cNvPr id="22" name="Bildplatzhalter 21" descr="Ein Bild, das Text enthält.&#10;&#10;Automatisch generierte Beschreibung">
            <a:extLst>
              <a:ext uri="{FF2B5EF4-FFF2-40B4-BE49-F238E27FC236}">
                <a16:creationId xmlns:a16="http://schemas.microsoft.com/office/drawing/2014/main" id="{6DF71323-6D48-77F9-7BDA-19D71F2AFECD}"/>
              </a:ext>
            </a:extLst>
          </p:cNvPr>
          <p:cNvPicPr>
            <a:picLocks noGrp="1" noChangeAspect="1"/>
          </p:cNvPicPr>
          <p:nvPr>
            <p:ph type="pic" sz="quarter" idx="12"/>
          </p:nvPr>
        </p:nvPicPr>
        <p:blipFill>
          <a:blip r:embed="rId5"/>
          <a:srcRect l="1750" r="1750"/>
          <a:stretch>
            <a:fillRect/>
          </a:stretch>
        </p:blipFill>
        <p:spPr>
          <a:xfrm>
            <a:off x="4097338" y="3932238"/>
            <a:ext cx="2959100" cy="2376487"/>
          </a:xfrm>
          <a:solidFill>
            <a:schemeClr val="bg1"/>
          </a:solidFill>
        </p:spPr>
      </p:pic>
      <p:grpSp>
        <p:nvGrpSpPr>
          <p:cNvPr id="2" name="Группа 1"/>
          <p:cNvGrpSpPr/>
          <p:nvPr/>
        </p:nvGrpSpPr>
        <p:grpSpPr>
          <a:xfrm>
            <a:off x="7475421" y="1508788"/>
            <a:ext cx="4608512" cy="1091310"/>
            <a:chOff x="5606566" y="1131590"/>
            <a:chExt cx="3456384" cy="818482"/>
          </a:xfrm>
        </p:grpSpPr>
        <p:sp>
          <p:nvSpPr>
            <p:cNvPr id="6" name="TextBox 5"/>
            <p:cNvSpPr txBox="1"/>
            <p:nvPr/>
          </p:nvSpPr>
          <p:spPr>
            <a:xfrm>
              <a:off x="5606566" y="1446377"/>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Lesen Sie sich folgende Anleitung durch https://helm.sh/docs/intro/install/  folgen Sie dieser und gehen Sie besonders darauf ein wie genau Ihre Installation verläuft und was Sie genau erfahren. </a:t>
              </a:r>
            </a:p>
          </p:txBody>
        </p:sp>
        <p:sp>
          <p:nvSpPr>
            <p:cNvPr id="7" name="TextBox 6"/>
            <p:cNvSpPr txBox="1"/>
            <p:nvPr/>
          </p:nvSpPr>
          <p:spPr>
            <a:xfrm>
              <a:off x="5606566" y="1131590"/>
              <a:ext cx="683120"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Auftrag 1</a:t>
              </a:r>
            </a:p>
          </p:txBody>
        </p:sp>
      </p:grpSp>
      <p:grpSp>
        <p:nvGrpSpPr>
          <p:cNvPr id="15" name="Группа 14"/>
          <p:cNvGrpSpPr/>
          <p:nvPr/>
        </p:nvGrpSpPr>
        <p:grpSpPr>
          <a:xfrm>
            <a:off x="7475421" y="3033225"/>
            <a:ext cx="4608512" cy="1491676"/>
            <a:chOff x="5606566" y="2274917"/>
            <a:chExt cx="3456384" cy="1118756"/>
          </a:xfrm>
        </p:grpSpPr>
        <p:sp>
          <p:nvSpPr>
            <p:cNvPr id="8" name="TextBox 7"/>
            <p:cNvSpPr txBox="1"/>
            <p:nvPr/>
          </p:nvSpPr>
          <p:spPr>
            <a:xfrm>
              <a:off x="5606566" y="2589704"/>
              <a:ext cx="3456384" cy="80396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Testen Sie Helm nach der Installation aus und schauen Sie sich an welche verschiedene</a:t>
              </a:r>
              <a:r>
                <a:rPr lang="de-DE" sz="867" kern="1200" dirty="0">
                  <a:solidFill>
                    <a:srgbClr val="FFFFFF">
                      <a:lumMod val="50000"/>
                    </a:srgbClr>
                  </a:solidFill>
                  <a:latin typeface="Open Sans" charset="0"/>
                  <a:ea typeface="Open Sans" charset="0"/>
                  <a:cs typeface="Open Sans" charset="0"/>
                </a:rPr>
                <a:t>n Packages sie benutzen können.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Insbesondere dokumentieren Sie sich bitte Fehlschläge und oder Probleme damit diese im Nachhinein in der Gruppe behandelt und gelöst werden können.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9" name="TextBox 8"/>
            <p:cNvSpPr txBox="1"/>
            <p:nvPr/>
          </p:nvSpPr>
          <p:spPr>
            <a:xfrm>
              <a:off x="5606566" y="2274917"/>
              <a:ext cx="680716"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Auftrag 2</a:t>
              </a:r>
            </a:p>
          </p:txBody>
        </p:sp>
      </p:gr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11655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Komplexe Anwendungen </a:t>
            </a:r>
          </a:p>
          <a:p>
            <a:pPr defTabSz="914377">
              <a:buClrTx/>
            </a:pPr>
            <a:r>
              <a:rPr lang="de-DE" sz="2800" kern="1200" dirty="0">
                <a:latin typeface="Bebas Neue" charset="0"/>
                <a:ea typeface="Bebas Neue" charset="0"/>
                <a:cs typeface="Bebas Neue" charset="0"/>
              </a:rPr>
              <a:t>einfach Deployen: </a:t>
            </a:r>
          </a:p>
          <a:p>
            <a:pPr defTabSz="914377">
              <a:buClrTx/>
            </a:pPr>
            <a:r>
              <a:rPr lang="de-DE" sz="2800" kern="1200" dirty="0">
                <a:latin typeface="Bebas Neue" charset="0"/>
                <a:ea typeface="Bebas Neue" charset="0"/>
                <a:cs typeface="Bebas Neue" charset="0"/>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defTabSz="914377">
              <a:lnSpc>
                <a:spcPct val="150000"/>
              </a:lnSpc>
              <a:buClrTx/>
            </a:pPr>
            <a:r>
              <a:rPr lang="de-DE" sz="1333" kern="1200" dirty="0" err="1">
                <a:solidFill>
                  <a:srgbClr val="FFFFFF">
                    <a:lumMod val="50000"/>
                  </a:srgbClr>
                </a:solidFill>
                <a:latin typeface="Open Sans" charset="0"/>
                <a:ea typeface="Open Sans" charset="0"/>
                <a:cs typeface="Open Sans" charset="0"/>
              </a:rPr>
              <a:t>Lifecyle</a:t>
            </a:r>
            <a:r>
              <a:rPr lang="de-DE" sz="1333" kern="1200" dirty="0">
                <a:solidFill>
                  <a:srgbClr val="FFFFFF">
                    <a:lumMod val="50000"/>
                  </a:srgbClr>
                </a:solidFill>
                <a:latin typeface="Open Sans" charset="0"/>
                <a:ea typeface="Open Sans" charset="0"/>
                <a:cs typeface="Open Sans" charset="0"/>
              </a:rPr>
              <a:t> Management</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405095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121211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ein </a:t>
              </a: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lifecycle</a:t>
              </a: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t>
              </a: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Wären der Entwicklung sowie der Bereitstellung einer Anwendung wird diese häufig verändert und Updates und Änderungen müssen ausgerollt werden. Um dafür zu sorgen das die Anwendung stets verfügbar und benutzt werden kann wird ein Lifecycle Management benutzt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93799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Funktionsweise</a:t>
              </a: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Helm erstellt von allen nicht statischen Ressourcen ein „Backup“ welches wären des Änderungsprozesses gewechselt wird und sobald die Änderung vollzogen wird wieder gelöscht werden kann.</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150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C00CA1A-FFA1-31B5-BC0F-478EBA4F5A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695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Komplexe Anwendungen </a:t>
            </a:r>
          </a:p>
          <a:p>
            <a:pPr defTabSz="914377">
              <a:buClrTx/>
            </a:pPr>
            <a:r>
              <a:rPr lang="de-DE" sz="2800" kern="1200" dirty="0">
                <a:latin typeface="Bebas Neue" charset="0"/>
                <a:ea typeface="Bebas Neue" charset="0"/>
                <a:cs typeface="Bebas Neue" charset="0"/>
              </a:rPr>
              <a:t>einfach Deployen: </a:t>
            </a:r>
          </a:p>
          <a:p>
            <a:pPr defTabSz="914377">
              <a:buClrTx/>
            </a:pPr>
            <a:r>
              <a:rPr lang="de-DE" sz="2800" kern="1200" dirty="0">
                <a:latin typeface="Bebas Neue" charset="0"/>
                <a:ea typeface="Bebas Neue" charset="0"/>
                <a:cs typeface="Bebas Neue" charset="0"/>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defTabSz="914377">
              <a:lnSpc>
                <a:spcPct val="150000"/>
              </a:lnSpc>
              <a:buClrTx/>
            </a:pPr>
            <a:r>
              <a:rPr lang="de-DE" sz="1333" kern="1200" dirty="0" err="1">
                <a:solidFill>
                  <a:srgbClr val="FFFFFF">
                    <a:lumMod val="50000"/>
                  </a:srgbClr>
                </a:solidFill>
                <a:latin typeface="Open Sans" charset="0"/>
                <a:ea typeface="Open Sans" charset="0"/>
                <a:cs typeface="Open Sans" charset="0"/>
              </a:rPr>
              <a:t>Deployment</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135300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75044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Deployment</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wie der Englische Begriff aussagt das erstellen eines neuen Pods und oder Containers mittels eines Charts. </a:t>
              </a:r>
              <a:r>
                <a:rPr lang="de-DE" sz="867" kern="1200" dirty="0">
                  <a:solidFill>
                    <a:srgbClr val="FFFFFF">
                      <a:lumMod val="50000"/>
                    </a:srgbClr>
                  </a:solidFill>
                  <a:latin typeface="Open Sans" charset="0"/>
                  <a:ea typeface="Open Sans" charset="0"/>
                  <a:cs typeface="Open Sans" charset="0"/>
                </a:rPr>
                <a:t>Diesen Vorgang bezeichnet man als </a:t>
              </a:r>
              <a:r>
                <a:rPr lang="de-DE" sz="867" kern="1200" dirty="0" err="1">
                  <a:solidFill>
                    <a:srgbClr val="FFFFFF">
                      <a:lumMod val="50000"/>
                    </a:srgbClr>
                  </a:solidFill>
                  <a:latin typeface="Open Sans" charset="0"/>
                  <a:ea typeface="Open Sans" charset="0"/>
                  <a:cs typeface="Open Sans" charset="0"/>
                </a:rPr>
                <a:t>Deployment</a:t>
              </a:r>
              <a:r>
                <a:rPr lang="de-DE" sz="867" kern="1200" dirty="0">
                  <a:solidFill>
                    <a:srgbClr val="FFFFFF">
                      <a:lumMod val="50000"/>
                    </a:srgbClr>
                  </a:solidFill>
                  <a:latin typeface="Open Sans" charset="0"/>
                  <a:ea typeface="Open Sans" charset="0"/>
                  <a:cs typeface="Open Sans" charset="0"/>
                </a:rPr>
                <a: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55327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Aufgabe</a:t>
              </a: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Versuchen Sie ein eigenes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zu erstellen und dieses zu verwalteten. Geben Sie si</a:t>
              </a:r>
              <a:r>
                <a:rPr lang="de-DE" sz="867" kern="1200" dirty="0" err="1">
                  <a:solidFill>
                    <a:srgbClr val="FFFFFF">
                      <a:lumMod val="50000"/>
                    </a:srgbClr>
                  </a:solidFill>
                  <a:latin typeface="Open Sans" charset="0"/>
                  <a:ea typeface="Open Sans" charset="0"/>
                  <a:cs typeface="Open Sans" charset="0"/>
                </a:rPr>
                <a:t>ch</a:t>
              </a:r>
              <a:r>
                <a:rPr lang="de-DE" sz="867" kern="1200" dirty="0">
                  <a:solidFill>
                    <a:srgbClr val="FFFFFF">
                      <a:lumMod val="50000"/>
                    </a:srgbClr>
                  </a:solidFill>
                  <a:latin typeface="Open Sans" charset="0"/>
                  <a:ea typeface="Open Sans" charset="0"/>
                  <a:cs typeface="Open Sans" charset="0"/>
                </a:rPr>
                <a:t> den Status Ihres </a:t>
              </a:r>
              <a:r>
                <a:rPr lang="de-DE" sz="867" kern="1200" dirty="0" err="1">
                  <a:solidFill>
                    <a:srgbClr val="FFFFFF">
                      <a:lumMod val="50000"/>
                    </a:srgbClr>
                  </a:solidFill>
                  <a:latin typeface="Open Sans" charset="0"/>
                  <a:ea typeface="Open Sans" charset="0"/>
                  <a:cs typeface="Open Sans" charset="0"/>
                </a:rPr>
                <a:t>Deployments</a:t>
              </a:r>
              <a:r>
                <a:rPr lang="de-DE" sz="867" kern="1200" dirty="0">
                  <a:solidFill>
                    <a:srgbClr val="FFFFFF">
                      <a:lumMod val="50000"/>
                    </a:srgbClr>
                  </a:solidFill>
                  <a:latin typeface="Open Sans" charset="0"/>
                  <a:ea typeface="Open Sans" charset="0"/>
                  <a:cs typeface="Open Sans" charset="0"/>
                </a:rPr>
                <a:t> aus und diskutieren Sie in der Gruppe was Sie hier genau sehen.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794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Komplexe Anwendungen </a:t>
            </a:r>
          </a:p>
          <a:p>
            <a:pPr defTabSz="914377">
              <a:buClrTx/>
            </a:pPr>
            <a:r>
              <a:rPr lang="de-DE" sz="2800" kern="1200" dirty="0">
                <a:latin typeface="Bebas Neue" charset="0"/>
                <a:ea typeface="Bebas Neue" charset="0"/>
                <a:cs typeface="Bebas Neue" charset="0"/>
              </a:rPr>
              <a:t>einfach Deployen: </a:t>
            </a:r>
          </a:p>
          <a:p>
            <a:pPr defTabSz="914377">
              <a:buClrTx/>
            </a:pPr>
            <a:r>
              <a:rPr lang="de-DE" sz="2800" kern="1200" dirty="0">
                <a:latin typeface="Bebas Neue" charset="0"/>
                <a:ea typeface="Bebas Neue" charset="0"/>
                <a:cs typeface="Bebas Neue" charset="0"/>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Upgrade / Rollback</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279278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56049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Upgrade</a:t>
              </a: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Mittels des Update Befehls ist es möglich ein schon vorhandenen Chart mit einer neuen Version zu überschreiben. Diesen Befehl führt man standardmäßig aus wenn man einen Chart auf eine neue Version ziehen möchte und oder ein Update vorhanden ist.</a:t>
              </a: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61459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Rollback</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Rollback macht genau das Gegenteil von upgrade und ist in der Lage auf die vorherige Version zurück zu wechseln. Besonders hilfreich wenn Fehler beim Wechsel auf eine neue Version passieren und oder bestimmte Eigenschaften mit anderen Charts und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kollidieren.</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83426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687054" y="3165297"/>
            <a:ext cx="681789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helm</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upgrade [RELEASE] [CHART]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flags</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64</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687054" y="3934720"/>
            <a:ext cx="2431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6767023" y="3905166"/>
            <a:ext cx="134125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5107627" y="2984817"/>
            <a:ext cx="16593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8109409" y="3905166"/>
            <a:ext cx="12922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5107627" y="3662329"/>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687054" y="3662329"/>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6767023"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8108280" y="3632775"/>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5101221" y="2971593"/>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67670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8109409" y="3620107"/>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9401634" y="3620107"/>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3340500" y="4182811"/>
            <a:ext cx="116089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Helm Befehl</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5919991" y="4278333"/>
            <a:ext cx="2055371"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rial"/>
                <a:cs typeface="Arial"/>
                <a:sym typeface="Arial"/>
              </a:rPr>
              <a:t>Pfa</a:t>
            </a:r>
            <a:r>
              <a:rPr lang="de-DE" dirty="0"/>
              <a:t>d / Name zum Chart</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5584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Release Angabe</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8257147" y="4182811"/>
            <a:ext cx="18742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rial"/>
                <a:cs typeface="Arial"/>
                <a:sym typeface="Arial"/>
              </a:rPr>
              <a:t>Flag</a:t>
            </a:r>
            <a:r>
              <a:rPr lang="de-DE" dirty="0"/>
              <a:t> für den Upgrade</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4501395" y="39347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6513038" y="245494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7975362" y="3905166"/>
            <a:ext cx="0" cy="431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a:stCxn id="38" idx="1"/>
          </p:cNvCxnSpPr>
          <p:nvPr/>
        </p:nvCxnSpPr>
        <p:spPr>
          <a:xfrm flipV="1">
            <a:off x="8257147" y="3910420"/>
            <a:ext cx="0" cy="4262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91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348820" y="3075057"/>
            <a:ext cx="749435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helm</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rollback</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&lt;RELEASE&gt; [REVISION]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flags</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64</a:t>
              </a:r>
            </a:p>
          </p:txBody>
        </p:sp>
      </p:grpSp>
    </p:spTree>
    <p:extLst>
      <p:ext uri="{BB962C8B-B14F-4D97-AF65-F5344CB8AC3E}">
        <p14:creationId xmlns:p14="http://schemas.microsoft.com/office/powerpoint/2010/main" val="2016184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5" y="1630615"/>
            <a:ext cx="4718743" cy="684816"/>
            <a:chOff x="755576" y="1222961"/>
            <a:chExt cx="3539057" cy="513612"/>
          </a:xfrm>
        </p:grpSpPr>
        <p:sp>
          <p:nvSpPr>
            <p:cNvPr id="243" name="Google Shape;243;p2"/>
            <p:cNvSpPr txBox="1"/>
            <p:nvPr/>
          </p:nvSpPr>
          <p:spPr>
            <a:xfrm>
              <a:off x="755576" y="1222961"/>
              <a:ext cx="2302468"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Cluster Erweiterungen</a:t>
              </a:r>
              <a:endParaRPr lang="de-DE" dirty="0"/>
            </a:p>
          </p:txBody>
        </p:sp>
        <p:sp>
          <p:nvSpPr>
            <p:cNvPr id="244" name="Google Shape;244;p2"/>
            <p:cNvSpPr txBox="1"/>
            <p:nvPr/>
          </p:nvSpPr>
          <p:spPr>
            <a:xfrm>
              <a:off x="766241" y="1517216"/>
              <a:ext cx="3528392" cy="2193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Wie kann man Cluster erweitern, und welche Möglichkeiten bestehen hierzu.</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5" y="4188710"/>
            <a:ext cx="4718743" cy="831173"/>
            <a:chOff x="786136" y="2331037"/>
            <a:chExt cx="3539057" cy="623379"/>
          </a:xfrm>
        </p:grpSpPr>
        <p:sp>
          <p:nvSpPr>
            <p:cNvPr id="251" name="Google Shape;251;p2"/>
            <p:cNvSpPr txBox="1"/>
            <p:nvPr/>
          </p:nvSpPr>
          <p:spPr>
            <a:xfrm>
              <a:off x="786136" y="2331037"/>
              <a:ext cx="3407788"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CNCF, Ausblick</a:t>
              </a:r>
              <a:endParaRPr lang="en-US" sz="1600" b="0" i="0" u="none" strike="noStrike" cap="none" dirty="0">
                <a:solidFill>
                  <a:srgbClr val="383838"/>
                </a:solidFill>
                <a:latin typeface="Bebas Neue"/>
                <a:ea typeface="Bebas Neue"/>
                <a:cs typeface="Bebas Neue"/>
                <a:sym typeface="Bebas Neue"/>
              </a:endParaRPr>
            </a:p>
          </p:txBody>
        </p:sp>
        <p:sp>
          <p:nvSpPr>
            <p:cNvPr id="252" name="Google Shape;252;p2"/>
            <p:cNvSpPr txBox="1"/>
            <p:nvPr/>
          </p:nvSpPr>
          <p:spPr>
            <a:xfrm>
              <a:off x="796801" y="2584922"/>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Zum Schluss klären wir Fragen und Ausblicke auf die Zukunft von </a:t>
              </a:r>
              <a:r>
                <a:rPr lang="de-DE" sz="867" dirty="0" err="1">
                  <a:solidFill>
                    <a:srgbClr val="7F7F7F"/>
                  </a:solidFill>
                  <a:latin typeface="Open Sans"/>
                  <a:ea typeface="Open Sans"/>
                  <a:cs typeface="Open Sans"/>
                  <a:sym typeface="Open Sans"/>
                </a:rPr>
                <a:t>Kubernetes</a:t>
              </a:r>
              <a:r>
                <a:rPr lang="de-DE" sz="867" dirty="0">
                  <a:solidFill>
                    <a:srgbClr val="7F7F7F"/>
                  </a:solidFill>
                  <a:latin typeface="Open Sans"/>
                  <a:ea typeface="Open Sans"/>
                  <a:cs typeface="Open Sans"/>
                  <a:sym typeface="Open Sans"/>
                </a:rPr>
                <a:t> und dessen Einsatz in der Industrie.</a:t>
              </a:r>
              <a:endParaRPr lang="de-DE"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3407789"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Netzwerkkonzept für maximale Möglichkeiten</a:t>
              </a:r>
              <a:endParaRPr lang="de-DE" dirty="0"/>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Wie holt man das meiste aus den bestehenden Netzwerken raus, wie sorgt man dafür das die Entwicklung so gut und Leistungsstark eingesetzt werden kann wie möglich.</a:t>
              </a: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extLst>
      <p:ext uri="{BB962C8B-B14F-4D97-AF65-F5344CB8AC3E}">
        <p14:creationId xmlns:p14="http://schemas.microsoft.com/office/powerpoint/2010/main" val="199643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Komplexe Anwendungen </a:t>
            </a:r>
          </a:p>
          <a:p>
            <a:pPr defTabSz="914377">
              <a:buClrTx/>
            </a:pPr>
            <a:r>
              <a:rPr lang="de-DE" sz="2800" kern="1200" dirty="0">
                <a:latin typeface="Bebas Neue" charset="0"/>
                <a:ea typeface="Bebas Neue" charset="0"/>
                <a:cs typeface="Bebas Neue" charset="0"/>
              </a:rPr>
              <a:t>einfach Deployen: </a:t>
            </a:r>
          </a:p>
          <a:p>
            <a:pPr defTabSz="914377">
              <a:buClrTx/>
            </a:pPr>
            <a:r>
              <a:rPr lang="de-DE" sz="2800" kern="1200" dirty="0">
                <a:latin typeface="Bebas Neue" charset="0"/>
                <a:ea typeface="Bebas Neue" charset="0"/>
                <a:cs typeface="Bebas Neue" charset="0"/>
              </a:rPr>
              <a:t>Der Helm Paket Manager</a:t>
            </a:r>
          </a:p>
        </p:txBody>
      </p:sp>
      <p:sp>
        <p:nvSpPr>
          <p:cNvPr id="8" name="TextBox 7"/>
          <p:cNvSpPr txBox="1"/>
          <p:nvPr/>
        </p:nvSpPr>
        <p:spPr>
          <a:xfrm>
            <a:off x="586545" y="4121497"/>
            <a:ext cx="3118270" cy="674993"/>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Helm Charts aus der Community nutzen</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40819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69F52A2B-344D-FFE3-7FE9-379E08D0E502}"/>
              </a:ext>
            </a:extLst>
          </p:cNvPr>
          <p:cNvPicPr>
            <a:picLocks noChangeAspect="1"/>
          </p:cNvPicPr>
          <p:nvPr/>
        </p:nvPicPr>
        <p:blipFill rotWithShape="1">
          <a:blip r:embed="rId2"/>
          <a:srcRect t="3857" b="23283"/>
          <a:stretch/>
        </p:blipFill>
        <p:spPr>
          <a:xfrm>
            <a:off x="838200" y="704765"/>
            <a:ext cx="10628376" cy="5440003"/>
          </a:xfrm>
          <a:prstGeom prst="rect">
            <a:avLst/>
          </a:prstGeom>
        </p:spPr>
      </p:pic>
    </p:spTree>
    <p:extLst>
      <p:ext uri="{BB962C8B-B14F-4D97-AF65-F5344CB8AC3E}">
        <p14:creationId xmlns:p14="http://schemas.microsoft.com/office/powerpoint/2010/main" val="4051967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23">
            <a:extLst>
              <a:ext uri="{FF2B5EF4-FFF2-40B4-BE49-F238E27FC236}">
                <a16:creationId xmlns:a16="http://schemas.microsoft.com/office/drawing/2014/main" id="{9AC83CFB-6F20-00CE-A82A-BDB39065FFA5}"/>
              </a:ext>
            </a:extLst>
          </p:cNvPr>
          <p:cNvPicPr>
            <a:picLocks noGrp="1" noChangeAspect="1"/>
          </p:cNvPicPr>
          <p:nvPr>
            <p:ph type="pic" sz="quarter" idx="16"/>
          </p:nvPr>
        </p:nvPicPr>
        <p:blipFill rotWithShape="1">
          <a:blip r:embed="rId3"/>
          <a:srcRect l="4339" r="4339"/>
          <a:stretch/>
        </p:blipFill>
        <p:spPr/>
      </p:pic>
      <p:pic>
        <p:nvPicPr>
          <p:cNvPr id="26" name="Bildplatzhalter 25">
            <a:extLst>
              <a:ext uri="{FF2B5EF4-FFF2-40B4-BE49-F238E27FC236}">
                <a16:creationId xmlns:a16="http://schemas.microsoft.com/office/drawing/2014/main" id="{2477EE9E-C15A-5ED0-A2E7-351B25436685}"/>
              </a:ext>
            </a:extLst>
          </p:cNvPr>
          <p:cNvPicPr>
            <a:picLocks noGrp="1" noChangeAspect="1"/>
          </p:cNvPicPr>
          <p:nvPr>
            <p:ph type="pic" sz="quarter" idx="17"/>
          </p:nvPr>
        </p:nvPicPr>
        <p:blipFill rotWithShape="1">
          <a:blip r:embed="rId4"/>
          <a:srcRect t="10569" b="10569"/>
          <a:stretch/>
        </p:blipFill>
        <p:spPr/>
      </p:pic>
      <p:pic>
        <p:nvPicPr>
          <p:cNvPr id="28" name="Bildplatzhalter 27" descr="Ein Bild, das Text, Buch, Regal, gefüttert enthält.&#10;&#10;Automatisch generierte Beschreibung">
            <a:extLst>
              <a:ext uri="{FF2B5EF4-FFF2-40B4-BE49-F238E27FC236}">
                <a16:creationId xmlns:a16="http://schemas.microsoft.com/office/drawing/2014/main" id="{6388537E-29C5-1C44-DEF4-4D9C46460473}"/>
              </a:ext>
            </a:extLst>
          </p:cNvPr>
          <p:cNvPicPr>
            <a:picLocks noGrp="1" noChangeAspect="1"/>
          </p:cNvPicPr>
          <p:nvPr>
            <p:ph type="pic" sz="quarter" idx="18"/>
          </p:nvPr>
        </p:nvPicPr>
        <p:blipFill>
          <a:blip r:embed="rId5"/>
          <a:srcRect t="1905" b="1905"/>
          <a:stretch>
            <a:fillRect/>
          </a:stretch>
        </p:blipFill>
        <p:spPr/>
      </p:pic>
      <p:grpSp>
        <p:nvGrpSpPr>
          <p:cNvPr id="12" name="Группа 11"/>
          <p:cNvGrpSpPr/>
          <p:nvPr/>
        </p:nvGrpSpPr>
        <p:grpSpPr>
          <a:xfrm>
            <a:off x="5135893" y="356659"/>
            <a:ext cx="696416" cy="696416"/>
            <a:chOff x="3851920" y="267494"/>
            <a:chExt cx="522312" cy="522312"/>
          </a:xfrm>
        </p:grpSpPr>
        <p:sp>
          <p:nvSpPr>
            <p:cNvPr id="5" name="Прямоугольник 4"/>
            <p:cNvSpPr/>
            <p:nvPr/>
          </p:nvSpPr>
          <p:spPr>
            <a:xfrm>
              <a:off x="3851920" y="26749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3971691" y="374762"/>
              <a:ext cx="282770" cy="284742"/>
            </a:xfrm>
            <a:prstGeom prst="rect">
              <a:avLst/>
            </a:prstGeom>
            <a:noFill/>
          </p:spPr>
          <p:txBody>
            <a:bodyPr wrap="none" rtlCol="0">
              <a:spAutoFit/>
            </a:bodyPr>
            <a:lstStyle/>
            <a:p>
              <a:pPr algn="ctr" defTabSz="914377">
                <a:buClrTx/>
              </a:pPr>
              <a:r>
                <a:rPr lang="en-US" sz="1867" kern="1200" dirty="0">
                  <a:solidFill>
                    <a:srgbClr val="FFFFFF"/>
                  </a:solidFill>
                  <a:latin typeface="Bebas Neue" charset="0"/>
                  <a:ea typeface="Bebas Neue" charset="0"/>
                  <a:cs typeface="Bebas Neue" charset="0"/>
                </a:rPr>
                <a:t>01</a:t>
              </a:r>
              <a:endParaRPr lang="ru-RU" sz="1867" kern="1200" dirty="0">
                <a:solidFill>
                  <a:srgbClr val="FFFFFF"/>
                </a:solidFill>
                <a:latin typeface="Bebas Neue" charset="0"/>
                <a:ea typeface="Bebas Neue" charset="0"/>
                <a:cs typeface="Bebas Neue" charset="0"/>
              </a:endParaRPr>
            </a:p>
          </p:txBody>
        </p:sp>
      </p:grpSp>
      <p:grpSp>
        <p:nvGrpSpPr>
          <p:cNvPr id="20" name="Группа 19"/>
          <p:cNvGrpSpPr/>
          <p:nvPr/>
        </p:nvGrpSpPr>
        <p:grpSpPr>
          <a:xfrm>
            <a:off x="11088555" y="380415"/>
            <a:ext cx="696416" cy="696416"/>
            <a:chOff x="8316416" y="285311"/>
            <a:chExt cx="522312" cy="522312"/>
          </a:xfrm>
        </p:grpSpPr>
        <p:sp>
          <p:nvSpPr>
            <p:cNvPr id="7" name="Прямоугольник 6"/>
            <p:cNvSpPr/>
            <p:nvPr/>
          </p:nvSpPr>
          <p:spPr>
            <a:xfrm>
              <a:off x="8316416" y="285311"/>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8436187" y="392579"/>
              <a:ext cx="282770" cy="284742"/>
            </a:xfrm>
            <a:prstGeom prst="rect">
              <a:avLst/>
            </a:prstGeom>
            <a:noFill/>
          </p:spPr>
          <p:txBody>
            <a:bodyPr wrap="none" rtlCol="0">
              <a:spAutoFit/>
            </a:bodyPr>
            <a:lstStyle/>
            <a:p>
              <a:pPr algn="ctr" defTabSz="914377">
                <a:buClrTx/>
              </a:pPr>
              <a:r>
                <a:rPr lang="en-US" sz="1867" kern="1200" dirty="0">
                  <a:solidFill>
                    <a:srgbClr val="FFFFFF"/>
                  </a:solidFill>
                  <a:latin typeface="Bebas Neue" charset="0"/>
                  <a:ea typeface="Bebas Neue" charset="0"/>
                  <a:cs typeface="Bebas Neue" charset="0"/>
                </a:rPr>
                <a:t>02</a:t>
              </a:r>
              <a:endParaRPr lang="ru-RU" sz="1867" kern="1200" dirty="0">
                <a:solidFill>
                  <a:srgbClr val="FFFFFF"/>
                </a:solidFill>
                <a:latin typeface="Bebas Neue" charset="0"/>
                <a:ea typeface="Bebas Neue" charset="0"/>
                <a:cs typeface="Bebas Neue" charset="0"/>
              </a:endParaRPr>
            </a:p>
          </p:txBody>
        </p:sp>
      </p:grpSp>
      <p:grpSp>
        <p:nvGrpSpPr>
          <p:cNvPr id="21" name="Группа 20"/>
          <p:cNvGrpSpPr/>
          <p:nvPr/>
        </p:nvGrpSpPr>
        <p:grpSpPr>
          <a:xfrm>
            <a:off x="11100435" y="3717032"/>
            <a:ext cx="696416" cy="696416"/>
            <a:chOff x="8325326" y="2787774"/>
            <a:chExt cx="522312" cy="522312"/>
          </a:xfrm>
        </p:grpSpPr>
        <p:sp>
          <p:nvSpPr>
            <p:cNvPr id="9" name="Прямоугольник 8"/>
            <p:cNvSpPr/>
            <p:nvPr/>
          </p:nvSpPr>
          <p:spPr>
            <a:xfrm>
              <a:off x="8325326" y="278777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8445097" y="2895042"/>
              <a:ext cx="282770" cy="284742"/>
            </a:xfrm>
            <a:prstGeom prst="rect">
              <a:avLst/>
            </a:prstGeom>
            <a:noFill/>
          </p:spPr>
          <p:txBody>
            <a:bodyPr wrap="none" rtlCol="0">
              <a:spAutoFit/>
            </a:bodyPr>
            <a:lstStyle/>
            <a:p>
              <a:pPr algn="ctr" defTabSz="914377">
                <a:buClrTx/>
              </a:pPr>
              <a:r>
                <a:rPr lang="en-US" sz="1867" kern="1200" dirty="0">
                  <a:solidFill>
                    <a:srgbClr val="FFFFFF"/>
                  </a:solidFill>
                  <a:latin typeface="Bebas Neue" charset="0"/>
                  <a:ea typeface="Bebas Neue" charset="0"/>
                  <a:cs typeface="Bebas Neue" charset="0"/>
                </a:rPr>
                <a:t>03</a:t>
              </a:r>
              <a:endParaRPr lang="ru-RU" sz="1867" kern="1200" dirty="0">
                <a:solidFill>
                  <a:srgbClr val="FFFFFF"/>
                </a:solidFill>
                <a:latin typeface="Bebas Neue" charset="0"/>
                <a:ea typeface="Bebas Neue" charset="0"/>
                <a:cs typeface="Bebas Neue" charset="0"/>
              </a:endParaRPr>
            </a:p>
          </p:txBody>
        </p:sp>
      </p:grpSp>
      <p:grpSp>
        <p:nvGrpSpPr>
          <p:cNvPr id="11" name="Группа 10"/>
          <p:cNvGrpSpPr/>
          <p:nvPr/>
        </p:nvGrpSpPr>
        <p:grpSpPr>
          <a:xfrm>
            <a:off x="492065" y="5157195"/>
            <a:ext cx="4608512" cy="891127"/>
            <a:chOff x="369049" y="3867894"/>
            <a:chExt cx="3456384" cy="668345"/>
          </a:xfrm>
        </p:grpSpPr>
        <p:sp>
          <p:nvSpPr>
            <p:cNvPr id="13" name="TextBox 12"/>
            <p:cNvSpPr txBox="1"/>
            <p:nvPr/>
          </p:nvSpPr>
          <p:spPr>
            <a:xfrm>
              <a:off x="369049" y="4182681"/>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So ziemlich jedes große und kleine Package kann auf dieser Seite gefunden </a:t>
              </a:r>
              <a:r>
                <a:rPr lang="de-DE" sz="867" kern="1200" dirty="0" err="1">
                  <a:solidFill>
                    <a:srgbClr val="FFFFFF"/>
                  </a:solidFill>
                  <a:latin typeface="Open Sans" charset="0"/>
                  <a:ea typeface="Open Sans" charset="0"/>
                  <a:cs typeface="Open Sans" charset="0"/>
                </a:rPr>
                <a:t>warden</a:t>
              </a:r>
              <a:r>
                <a:rPr lang="de-DE" sz="867" kern="1200" dirty="0">
                  <a:solidFill>
                    <a:srgbClr val="FFFFFF"/>
                  </a:solidFill>
                  <a:latin typeface="Open Sans" charset="0"/>
                  <a:ea typeface="Open Sans" charset="0"/>
                  <a:cs typeface="Open Sans" charset="0"/>
                </a:rPr>
                <a:t>. Hier sollten Sie immer als erstes suchen, da Sie hier auch am ehesten fündig </a:t>
              </a:r>
              <a:r>
                <a:rPr lang="de-DE" sz="867" kern="1200" dirty="0" err="1">
                  <a:solidFill>
                    <a:srgbClr val="FFFFFF"/>
                  </a:solidFill>
                  <a:latin typeface="Open Sans" charset="0"/>
                  <a:ea typeface="Open Sans" charset="0"/>
                  <a:cs typeface="Open Sans" charset="0"/>
                </a:rPr>
                <a:t>warden</a:t>
              </a:r>
              <a:r>
                <a:rPr lang="de-DE" sz="867" kern="1200" dirty="0">
                  <a:solidFill>
                    <a:srgbClr val="FFFFFF"/>
                  </a:solidFill>
                  <a:latin typeface="Open Sans" charset="0"/>
                  <a:ea typeface="Open Sans" charset="0"/>
                  <a:cs typeface="Open Sans" charset="0"/>
                </a:rPr>
                <a:t>.</a:t>
              </a:r>
            </a:p>
          </p:txBody>
        </p:sp>
        <p:sp>
          <p:nvSpPr>
            <p:cNvPr id="14" name="TextBox 13"/>
            <p:cNvSpPr txBox="1"/>
            <p:nvPr/>
          </p:nvSpPr>
          <p:spPr>
            <a:xfrm>
              <a:off x="369049" y="3867894"/>
              <a:ext cx="948818" cy="269257"/>
            </a:xfrm>
            <a:prstGeom prst="rect">
              <a:avLst/>
            </a:prstGeom>
            <a:noFill/>
          </p:spPr>
          <p:txBody>
            <a:bodyPr wrap="none" rtlCol="0">
              <a:spAutoFit/>
            </a:bodyPr>
            <a:lstStyle/>
            <a:p>
              <a:pPr defTabSz="914377">
                <a:buClrTx/>
              </a:pPr>
              <a:r>
                <a:rPr lang="en-US" sz="1733" kern="1200" dirty="0">
                  <a:solidFill>
                    <a:srgbClr val="FFFFFF"/>
                  </a:solidFill>
                  <a:latin typeface="Bebas Neue" charset="0"/>
                  <a:ea typeface="Bebas Neue" charset="0"/>
                  <a:cs typeface="Bebas Neue" charset="0"/>
                </a:rPr>
                <a:t>artifacthub.io</a:t>
              </a:r>
              <a:endParaRPr lang="ru-RU" sz="1733" kern="1200" dirty="0">
                <a:solidFill>
                  <a:srgbClr val="FFFFFF"/>
                </a:solidFill>
                <a:latin typeface="Bebas Neue" charset="0"/>
                <a:ea typeface="Bebas Neue" charset="0"/>
                <a:cs typeface="Bebas Neue" charset="0"/>
              </a:endParaRPr>
            </a:p>
          </p:txBody>
        </p:sp>
      </p:grpSp>
      <p:grpSp>
        <p:nvGrpSpPr>
          <p:cNvPr id="19" name="Группа 18"/>
          <p:cNvGrpSpPr/>
          <p:nvPr/>
        </p:nvGrpSpPr>
        <p:grpSpPr>
          <a:xfrm>
            <a:off x="6384032" y="1796820"/>
            <a:ext cx="4608512" cy="891127"/>
            <a:chOff x="4788024" y="1347614"/>
            <a:chExt cx="3456384" cy="668345"/>
          </a:xfrm>
        </p:grpSpPr>
        <p:sp>
          <p:nvSpPr>
            <p:cNvPr id="15" name="TextBox 14"/>
            <p:cNvSpPr txBox="1"/>
            <p:nvPr/>
          </p:nvSpPr>
          <p:spPr>
            <a:xfrm>
              <a:off x="4788024" y="1662401"/>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So wie Helm Open Source ist, so sind dies auch viele der Packages die entwickelt werden. Schauen Sie einfach auf GitHub vorbei und finden Sie wonach Sie suchen.</a:t>
              </a:r>
            </a:p>
          </p:txBody>
        </p:sp>
        <p:sp>
          <p:nvSpPr>
            <p:cNvPr id="16" name="TextBox 15"/>
            <p:cNvSpPr txBox="1"/>
            <p:nvPr/>
          </p:nvSpPr>
          <p:spPr>
            <a:xfrm>
              <a:off x="4788024" y="1347614"/>
              <a:ext cx="500378" cy="269257"/>
            </a:xfrm>
            <a:prstGeom prst="rect">
              <a:avLst/>
            </a:prstGeom>
            <a:noFill/>
          </p:spPr>
          <p:txBody>
            <a:bodyPr wrap="none" rtlCol="0">
              <a:spAutoFit/>
            </a:bodyPr>
            <a:lstStyle/>
            <a:p>
              <a:pPr defTabSz="914377">
                <a:buClrTx/>
              </a:pPr>
              <a:r>
                <a:rPr lang="en-US" sz="1733" kern="1200" dirty="0" err="1">
                  <a:solidFill>
                    <a:srgbClr val="FFFFFF"/>
                  </a:solidFill>
                  <a:latin typeface="Bebas Neue" charset="0"/>
                  <a:ea typeface="Bebas Neue" charset="0"/>
                  <a:cs typeface="Bebas Neue" charset="0"/>
                </a:rPr>
                <a:t>Github</a:t>
              </a:r>
              <a:endParaRPr lang="ru-RU" sz="1733" kern="1200" dirty="0">
                <a:solidFill>
                  <a:srgbClr val="FFFFFF"/>
                </a:solidFill>
                <a:latin typeface="Bebas Neue" charset="0"/>
                <a:ea typeface="Bebas Neue" charset="0"/>
                <a:cs typeface="Bebas Neue" charset="0"/>
              </a:endParaRPr>
            </a:p>
          </p:txBody>
        </p:sp>
      </p:grpSp>
      <p:grpSp>
        <p:nvGrpSpPr>
          <p:cNvPr id="22" name="Группа 21"/>
          <p:cNvGrpSpPr/>
          <p:nvPr/>
        </p:nvGrpSpPr>
        <p:grpSpPr>
          <a:xfrm>
            <a:off x="6395611" y="5157195"/>
            <a:ext cx="4608512" cy="891127"/>
            <a:chOff x="4796708" y="3867894"/>
            <a:chExt cx="3456384" cy="668345"/>
          </a:xfrm>
        </p:grpSpPr>
        <p:sp>
          <p:nvSpPr>
            <p:cNvPr id="17" name="TextBox 16"/>
            <p:cNvSpPr txBox="1"/>
            <p:nvPr/>
          </p:nvSpPr>
          <p:spPr>
            <a:xfrm>
              <a:off x="4796708" y="4182681"/>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Manchmal müssen Sie tiefer graben um fündig zu werden. Schauen Sie </a:t>
              </a:r>
              <a:r>
                <a:rPr lang="de-DE" sz="867" kern="1200" dirty="0" err="1">
                  <a:solidFill>
                    <a:srgbClr val="FFFFFF"/>
                  </a:solidFill>
                  <a:latin typeface="Open Sans" charset="0"/>
                  <a:ea typeface="Open Sans" charset="0"/>
                  <a:cs typeface="Open Sans" charset="0"/>
                </a:rPr>
                <a:t>einfahc</a:t>
              </a:r>
              <a:r>
                <a:rPr lang="de-DE" sz="867" kern="1200" dirty="0">
                  <a:solidFill>
                    <a:srgbClr val="FFFFFF"/>
                  </a:solidFill>
                  <a:latin typeface="Open Sans" charset="0"/>
                  <a:ea typeface="Open Sans" charset="0"/>
                  <a:cs typeface="Open Sans" charset="0"/>
                </a:rPr>
                <a:t> auf Google nach öffentlichen </a:t>
              </a:r>
              <a:r>
                <a:rPr lang="de-DE" sz="867" kern="1200" dirty="0" err="1">
                  <a:solidFill>
                    <a:srgbClr val="FFFFFF"/>
                  </a:solidFill>
                  <a:latin typeface="Open Sans" charset="0"/>
                  <a:ea typeface="Open Sans" charset="0"/>
                  <a:cs typeface="Open Sans" charset="0"/>
                </a:rPr>
                <a:t>Repositorys</a:t>
              </a:r>
              <a:r>
                <a:rPr lang="de-DE" sz="867" kern="1200" dirty="0">
                  <a:solidFill>
                    <a:srgbClr val="FFFFFF"/>
                  </a:solidFill>
                  <a:latin typeface="Open Sans" charset="0"/>
                  <a:ea typeface="Open Sans" charset="0"/>
                  <a:cs typeface="Open Sans" charset="0"/>
                </a:rPr>
                <a:t> und Sie werden meistens fündig werden.</a:t>
              </a:r>
            </a:p>
          </p:txBody>
        </p:sp>
        <p:sp>
          <p:nvSpPr>
            <p:cNvPr id="18" name="TextBox 17"/>
            <p:cNvSpPr txBox="1"/>
            <p:nvPr/>
          </p:nvSpPr>
          <p:spPr>
            <a:xfrm>
              <a:off x="4796708" y="3867894"/>
              <a:ext cx="1194077" cy="269257"/>
            </a:xfrm>
            <a:prstGeom prst="rect">
              <a:avLst/>
            </a:prstGeom>
            <a:noFill/>
          </p:spPr>
          <p:txBody>
            <a:bodyPr wrap="none" rtlCol="0">
              <a:spAutoFit/>
            </a:bodyPr>
            <a:lstStyle/>
            <a:p>
              <a:pPr defTabSz="914377">
                <a:buClrTx/>
              </a:pPr>
              <a:r>
                <a:rPr lang="en-US" sz="1733" kern="1200" dirty="0">
                  <a:solidFill>
                    <a:srgbClr val="FFFFFF"/>
                  </a:solidFill>
                  <a:latin typeface="Bebas Neue" charset="0"/>
                  <a:ea typeface="Bebas Neue" charset="0"/>
                  <a:cs typeface="Bebas Neue" charset="0"/>
                </a:rPr>
                <a:t>Public </a:t>
              </a:r>
              <a:r>
                <a:rPr lang="en-US" sz="1733" kern="1200" dirty="0" err="1">
                  <a:solidFill>
                    <a:srgbClr val="FFFFFF"/>
                  </a:solidFill>
                  <a:latin typeface="Bebas Neue" charset="0"/>
                  <a:ea typeface="Bebas Neue" charset="0"/>
                  <a:cs typeface="Bebas Neue" charset="0"/>
                </a:rPr>
                <a:t>Repositorys</a:t>
              </a:r>
              <a:endParaRPr lang="ru-RU" sz="1733"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12036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56232"/>
            <a:ext cx="4224233"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Komplexe </a:t>
            </a:r>
            <a:r>
              <a:rPr lang="de-DE" sz="2800" kern="1200" dirty="0" err="1">
                <a:solidFill>
                  <a:srgbClr val="FFFFFF"/>
                </a:solidFill>
                <a:latin typeface="Bebas Neue" charset="0"/>
                <a:ea typeface="Bebas Neue" charset="0"/>
                <a:cs typeface="Bebas Neue" charset="0"/>
              </a:rPr>
              <a:t>Stateful</a:t>
            </a:r>
            <a:r>
              <a:rPr lang="de-DE" sz="2800" kern="1200" dirty="0">
                <a:solidFill>
                  <a:srgbClr val="FFFFFF"/>
                </a:solidFill>
                <a:latin typeface="Bebas Neue" charset="0"/>
                <a:ea typeface="Bebas Neue" charset="0"/>
                <a:cs typeface="Bebas Neue" charset="0"/>
              </a:rPr>
              <a:t> Anwendungen </a:t>
            </a:r>
          </a:p>
          <a:p>
            <a:pPr lvl="0" defTabSz="914377">
              <a:buClrTx/>
            </a:pPr>
            <a:r>
              <a:rPr lang="de-DE" sz="2800" kern="1200" dirty="0">
                <a:solidFill>
                  <a:srgbClr val="FFFFFF"/>
                </a:solidFill>
                <a:latin typeface="Bebas Neue" charset="0"/>
                <a:ea typeface="Bebas Neue" charset="0"/>
                <a:cs typeface="Bebas Neue" charset="0"/>
              </a:rPr>
              <a:t>(Datenbank) deployen</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en-GB" sz="1333" kern="1200" dirty="0">
                <a:solidFill>
                  <a:srgbClr val="FFFFFF"/>
                </a:solidFill>
                <a:latin typeface="Open Sans" charset="0"/>
                <a:ea typeface="Open Sans" charset="0"/>
                <a:cs typeface="Open Sans" charset="0"/>
              </a:rPr>
              <a:t>Das Operator </a:t>
            </a:r>
            <a:r>
              <a:rPr lang="en-GB" sz="1333" kern="1200" dirty="0" err="1">
                <a:solidFill>
                  <a:srgbClr val="FFFFFF"/>
                </a:solidFill>
                <a:latin typeface="Open Sans" charset="0"/>
                <a:ea typeface="Open Sans" charset="0"/>
                <a:cs typeface="Open Sans" charset="0"/>
              </a:rPr>
              <a:t>Konzept</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377988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29184"/>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64945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Operatoren ist eine erweiternde Software für </a:t>
              </a:r>
              <a:r>
                <a:rPr kumimoji="0" lang="de-DE" sz="867" b="0" i="0" u="none" strike="noStrike" kern="1200" cap="none" spc="0" normalizeH="0" baseline="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 welche es erlaubt eigene Ressourcen zu benutzen um Anwendungen und deren Komponente zu verwalten. Operatoren folgen den </a:t>
              </a:r>
              <a:r>
                <a:rPr kumimoji="0" lang="de-DE" sz="867" b="0" i="0" u="none" strike="noStrike" kern="1200" cap="none" spc="0" normalizeH="0" baseline="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 Prinzipien</a:t>
              </a:r>
              <a:r>
                <a:rPr lang="de-DE" sz="867" kern="1200" dirty="0">
                  <a:solidFill>
                    <a:srgbClr val="FFFFFF">
                      <a:lumMod val="50000"/>
                    </a:srgbClr>
                  </a:solidFill>
                  <a:latin typeface="Open Sans" charset="0"/>
                  <a:ea typeface="Open Sans" charset="0"/>
                  <a:cs typeface="Open Sans" charset="0"/>
                </a:rPr>
                <a:t>, im besonderen dem des Control Loops.</a:t>
              </a:r>
              <a:endPar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70355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Motivation</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Das Konzept des Operators versucht das aufzunehmen wie ein „menschlicher“ Anwender Tätigkeiten ausführen würde. Diese sollen dann automatisiert und vereinfacht werden. Dies erlaubt es sicherzugehen das Konzepte und oder Tätigkeiten so ausgeführt werden wie es ein Mensch tun würde.</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7613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34" name="Rectangle 1033">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ubernetes Operators Explained">
            <a:extLst>
              <a:ext uri="{FF2B5EF4-FFF2-40B4-BE49-F238E27FC236}">
                <a16:creationId xmlns:a16="http://schemas.microsoft.com/office/drawing/2014/main" id="{6D0DCE76-6450-F4F3-373A-C1478A14C2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25" b="1"/>
          <a:stretch/>
        </p:blipFill>
        <p:spPr bwMode="auto">
          <a:xfrm>
            <a:off x="838200" y="704765"/>
            <a:ext cx="10628376" cy="544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052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9" name="TextBox 8"/>
            <p:cNvSpPr txBox="1"/>
            <p:nvPr/>
          </p:nvSpPr>
          <p:spPr>
            <a:xfrm>
              <a:off x="4273033" y="1290891"/>
              <a:ext cx="750446"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Deployment</a:t>
              </a:r>
              <a:endParaRPr lang="ru-RU" sz="1600" kern="1200" dirty="0">
                <a:solidFill>
                  <a:srgbClr val="383838"/>
                </a:solidFill>
                <a:latin typeface="Bebas Neue" charset="0"/>
                <a:ea typeface="Bebas Neue" charset="0"/>
                <a:cs typeface="Bebas Neue" charset="0"/>
              </a:endParaRPr>
            </a:p>
          </p:txBody>
        </p:sp>
        <p:sp>
          <p:nvSpPr>
            <p:cNvPr id="10" name="TextBox 9"/>
            <p:cNvSpPr txBox="1"/>
            <p:nvPr/>
          </p:nvSpPr>
          <p:spPr>
            <a:xfrm>
              <a:off x="4283698" y="1585146"/>
              <a:ext cx="2088502"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Das Anlegen und starten von Anwendungen ist zeit aufwändig und kann per Operator so vereinfacht werden das bei einer spezifischen Änderungen automatisch neue </a:t>
              </a:r>
              <a:r>
                <a:rPr lang="de-DE" sz="867" kern="1200" dirty="0" err="1">
                  <a:solidFill>
                    <a:srgbClr val="FFFFFF">
                      <a:lumMod val="50000"/>
                    </a:srgbClr>
                  </a:solidFill>
                  <a:latin typeface="Open Sans" charset="0"/>
                  <a:ea typeface="Open Sans" charset="0"/>
                  <a:cs typeface="Open Sans" charset="0"/>
                </a:rPr>
                <a:t>Deployments</a:t>
              </a:r>
              <a:r>
                <a:rPr lang="de-DE" sz="867" kern="1200" dirty="0">
                  <a:solidFill>
                    <a:srgbClr val="FFFFFF">
                      <a:lumMod val="50000"/>
                    </a:srgbClr>
                  </a:solidFill>
                  <a:latin typeface="Open Sans" charset="0"/>
                  <a:ea typeface="Open Sans" charset="0"/>
                  <a:cs typeface="Open Sans" charset="0"/>
                </a:rPr>
                <a:t> erstellt werden.</a:t>
              </a:r>
            </a:p>
          </p:txBody>
        </p:sp>
        <p:sp>
          <p:nvSpPr>
            <p:cNvPr id="11" name="TextBox 10"/>
            <p:cNvSpPr txBox="1"/>
            <p:nvPr/>
          </p:nvSpPr>
          <p:spPr>
            <a:xfrm>
              <a:off x="5940152"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8889014" y="1316765"/>
            <a:ext cx="2985036" cy="2238052"/>
            <a:chOff x="6666761" y="987574"/>
            <a:chExt cx="2238777" cy="1678539"/>
          </a:xfrm>
        </p:grpSpPr>
        <p:sp>
          <p:nvSpPr>
            <p:cNvPr id="12" name="Прямоугольник 11"/>
            <p:cNvSpPr/>
            <p:nvPr/>
          </p:nvSpPr>
          <p:spPr>
            <a:xfrm>
              <a:off x="6666761" y="987575"/>
              <a:ext cx="2238777" cy="1678538"/>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6727834" y="1290891"/>
              <a:ext cx="595355" cy="25391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Updating</a:t>
              </a:r>
              <a:endParaRPr lang="ru-RU" sz="1600" kern="1200" dirty="0">
                <a:solidFill>
                  <a:srgbClr val="383838"/>
                </a:solidFill>
                <a:latin typeface="Bebas Neue" charset="0"/>
                <a:ea typeface="Bebas Neue" charset="0"/>
                <a:cs typeface="Bebas Neue" charset="0"/>
              </a:endParaRPr>
            </a:p>
          </p:txBody>
        </p:sp>
        <p:sp>
          <p:nvSpPr>
            <p:cNvPr id="15" name="TextBox 14"/>
            <p:cNvSpPr txBox="1"/>
            <p:nvPr/>
          </p:nvSpPr>
          <p:spPr>
            <a:xfrm>
              <a:off x="6738499" y="1585146"/>
              <a:ext cx="2088502"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Manche Anwendungen erlauben es nicht das Updates in allen Ressourcen durchgeführt werden können. Zum Beispiel Datenbanken. Per Operator ist es möglich einen Prozess zu automatisieren der sich um diese Thematik kümmert.</a:t>
              </a:r>
            </a:p>
          </p:txBody>
        </p:sp>
        <p:sp>
          <p:nvSpPr>
            <p:cNvPr id="16" name="TextBox 15"/>
            <p:cNvSpPr txBox="1"/>
            <p:nvPr/>
          </p:nvSpPr>
          <p:spPr>
            <a:xfrm>
              <a:off x="8394953"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4273033" y="3235107"/>
              <a:ext cx="505187"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Backup</a:t>
              </a:r>
              <a:endParaRPr lang="ru-RU" sz="1600" kern="1200" dirty="0">
                <a:solidFill>
                  <a:srgbClr val="383838"/>
                </a:solidFill>
                <a:latin typeface="Bebas Neue" charset="0"/>
                <a:ea typeface="Bebas Neue" charset="0"/>
                <a:cs typeface="Bebas Neue" charset="0"/>
              </a:endParaRPr>
            </a:p>
          </p:txBody>
        </p:sp>
        <p:sp>
          <p:nvSpPr>
            <p:cNvPr id="20" name="TextBox 19"/>
            <p:cNvSpPr txBox="1"/>
            <p:nvPr/>
          </p:nvSpPr>
          <p:spPr>
            <a:xfrm>
              <a:off x="4283698" y="3529362"/>
              <a:ext cx="2088502"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Um Datensicherheit und Integrität zu wahren ist es möglich einen Operator zu entwickeln der wenn Daten angelegt werden diese automatisch sichert und ein Backup erstellt welches dann weiter verwendet werden kann.</a:t>
              </a:r>
            </a:p>
          </p:txBody>
        </p:sp>
        <p:sp>
          <p:nvSpPr>
            <p:cNvPr id="21" name="TextBox 20"/>
            <p:cNvSpPr txBox="1"/>
            <p:nvPr/>
          </p:nvSpPr>
          <p:spPr>
            <a:xfrm>
              <a:off x="5940152"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5" name="Группа 4"/>
          <p:cNvGrpSpPr/>
          <p:nvPr/>
        </p:nvGrpSpPr>
        <p:grpSpPr>
          <a:xfrm>
            <a:off x="8870642"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dirty="0">
                <a:solidFill>
                  <a:srgbClr val="FFFFFF"/>
                </a:solidFill>
                <a:latin typeface="Calibri" panose="020F0502020204030204"/>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6727834" y="3235107"/>
              <a:ext cx="482344" cy="253915"/>
            </a:xfrm>
            <a:prstGeom prst="rect">
              <a:avLst/>
            </a:prstGeom>
            <a:noFill/>
          </p:spPr>
          <p:txBody>
            <a:bodyPr wrap="none" rtlCol="0">
              <a:spAutoFit/>
            </a:bodyPr>
            <a:lstStyle/>
            <a:p>
              <a:pPr defTabSz="914377">
                <a:buClrTx/>
              </a:pPr>
              <a:r>
                <a:rPr lang="en-GB" sz="1600" kern="1200" dirty="0" err="1">
                  <a:solidFill>
                    <a:srgbClr val="383838"/>
                  </a:solidFill>
                  <a:latin typeface="Bebas Neue" charset="0"/>
                  <a:ea typeface="Bebas Neue" charset="0"/>
                  <a:cs typeface="Bebas Neue" charset="0"/>
                </a:rPr>
                <a:t>Fehler</a:t>
              </a:r>
              <a:endParaRPr lang="ru-RU" sz="1600" kern="1200" dirty="0">
                <a:solidFill>
                  <a:srgbClr val="383838"/>
                </a:solidFill>
                <a:latin typeface="Bebas Neue" charset="0"/>
                <a:ea typeface="Bebas Neue" charset="0"/>
                <a:cs typeface="Bebas Neue" charset="0"/>
              </a:endParaRPr>
            </a:p>
          </p:txBody>
        </p:sp>
        <p:sp>
          <p:nvSpPr>
            <p:cNvPr id="25" name="TextBox 24"/>
            <p:cNvSpPr txBox="1"/>
            <p:nvPr/>
          </p:nvSpPr>
          <p:spPr>
            <a:xfrm>
              <a:off x="6738499" y="3529362"/>
              <a:ext cx="2088502" cy="954107"/>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Manchmal ist es notwendig Fehler zu simulieren sei es nun in Tests und oder einfach nur um bestimmte Reaktionen aus der Anwendung zu erzeugen. Ins besonderem wenn Sie zum Beispiel nicht genau sicher seien können wie mit diesen Themen umgegangen werden soll.</a:t>
              </a:r>
            </a:p>
          </p:txBody>
        </p:sp>
        <p:sp>
          <p:nvSpPr>
            <p:cNvPr id="26" name="TextBox 25"/>
            <p:cNvSpPr txBox="1"/>
            <p:nvPr/>
          </p:nvSpPr>
          <p:spPr>
            <a:xfrm>
              <a:off x="8394953" y="2977509"/>
              <a:ext cx="138548" cy="717687"/>
            </a:xfrm>
            <a:prstGeom prst="rect">
              <a:avLst/>
            </a:prstGeom>
            <a:noFill/>
          </p:spPr>
          <p:txBody>
            <a:bodyPr wrap="none" rtlCol="0">
              <a:spAutoFit/>
            </a:bodyPr>
            <a:lstStyle/>
            <a:p>
              <a:pPr defTabSz="914377">
                <a:buClrTx/>
              </a:pPr>
              <a:endParaRPr lang="ru-RU" sz="3733" kern="1200" dirty="0">
                <a:solidFill>
                  <a:srgbClr val="ECECEC"/>
                </a:solidFill>
                <a:latin typeface="Bebas Neue" charset="0"/>
                <a:ea typeface="Bebas Neue" charset="0"/>
                <a:cs typeface="Bebas Neue" charset="0"/>
              </a:endParaRPr>
            </a:p>
          </p:txBody>
        </p:sp>
      </p:grpSp>
      <p:sp>
        <p:nvSpPr>
          <p:cNvPr id="27" name="TextBox 26"/>
          <p:cNvSpPr txBox="1"/>
          <p:nvPr/>
        </p:nvSpPr>
        <p:spPr>
          <a:xfrm>
            <a:off x="9563947" y="-223520"/>
            <a:ext cx="184731" cy="369332"/>
          </a:xfrm>
          <a:prstGeom prst="rect">
            <a:avLst/>
          </a:prstGeom>
          <a:noFill/>
        </p:spPr>
        <p:txBody>
          <a:bodyPr wrap="none" rtlCol="0">
            <a:spAutoFit/>
          </a:bodyPr>
          <a:lstStyle/>
          <a:p>
            <a:pPr defTabSz="914377">
              <a:buClrTx/>
            </a:pPr>
            <a:endParaRPr lang="ru-RU" sz="1800" kern="1200">
              <a:latin typeface="Calibri" panose="020F0502020204030204"/>
              <a:ea typeface="+mn-ea"/>
              <a:cs typeface="+mn-cs"/>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23</a:t>
              </a:r>
              <a:endParaRPr lang="ru-RU" sz="1600" kern="1200" dirty="0">
                <a:ln w="0"/>
                <a:solidFill>
                  <a:srgbClr val="F6B73A"/>
                </a:solidFill>
                <a:latin typeface="Bebas Neue" charset="0"/>
                <a:ea typeface="Bebas Neue" charset="0"/>
                <a:cs typeface="Bebas Neue" charset="0"/>
              </a:endParaRPr>
            </a:p>
          </p:txBody>
        </p:sp>
      </p:grpSp>
      <p:pic>
        <p:nvPicPr>
          <p:cNvPr id="31" name="Bildplatzhalter 2">
            <a:extLst>
              <a:ext uri="{FF2B5EF4-FFF2-40B4-BE49-F238E27FC236}">
                <a16:creationId xmlns:a16="http://schemas.microsoft.com/office/drawing/2014/main" id="{38518EF6-A4E2-B016-3038-6EF35473AB5D}"/>
              </a:ext>
            </a:extLst>
          </p:cNvPr>
          <p:cNvPicPr>
            <a:picLocks noGrp="1" noChangeAspect="1"/>
          </p:cNvPicPr>
          <p:nvPr>
            <p:ph type="pic" sz="quarter" idx="10"/>
          </p:nvPr>
        </p:nvPicPr>
        <p:blipFill rotWithShape="1">
          <a:blip r:embed="rId2"/>
          <a:srcRect l="6353" t="-22038" r="12724" b="-18516"/>
          <a:stretch/>
        </p:blipFill>
        <p:spPr>
          <a:xfrm>
            <a:off x="0" y="0"/>
            <a:ext cx="5327650" cy="6858000"/>
          </a:xfrm>
          <a:solidFill>
            <a:schemeClr val="bg1"/>
          </a:solidFill>
        </p:spPr>
      </p:pic>
    </p:spTree>
    <p:extLst>
      <p:ext uri="{BB962C8B-B14F-4D97-AF65-F5344CB8AC3E}">
        <p14:creationId xmlns:p14="http://schemas.microsoft.com/office/powerpoint/2010/main" val="212982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79733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600" kern="1200" dirty="0">
                  <a:solidFill>
                    <a:srgbClr val="383838"/>
                  </a:solidFill>
                  <a:latin typeface="Bebas Neue" charset="0"/>
                  <a:ea typeface="Bebas Neue" charset="0"/>
                  <a:cs typeface="Bebas Neue" charset="0"/>
                </a:rPr>
                <a:t>Ihre Meinung</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Denken Sie kurz darüber nach wofür Sie Operatoren verwenden würden und welche Vorteile diese für Sie im Unternehmerischen Sinn haben. Gehen Sie insbesondere darauf ein was Sie mit diesen anfangen könnten.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1057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2214068"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Troubleshooting</a:t>
            </a:r>
          </a:p>
        </p:txBody>
      </p:sp>
      <p:sp>
        <p:nvSpPr>
          <p:cNvPr id="8" name="TextBox 7"/>
          <p:cNvSpPr txBox="1"/>
          <p:nvPr/>
        </p:nvSpPr>
        <p:spPr>
          <a:xfrm>
            <a:off x="585050" y="3969308"/>
            <a:ext cx="3118270"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Zugriff auf einen Pod</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7400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B416D77-5A61-5398-4A89-F595FF7695DC}"/>
              </a:ext>
            </a:extLst>
          </p:cNvPr>
          <p:cNvPicPr>
            <a:picLocks noChangeAspect="1"/>
          </p:cNvPicPr>
          <p:nvPr/>
        </p:nvPicPr>
        <p:blipFill>
          <a:blip r:embed="rId3"/>
          <a:stretch>
            <a:fillRect/>
          </a:stretch>
        </p:blipFill>
        <p:spPr>
          <a:xfrm>
            <a:off x="643467" y="2161285"/>
            <a:ext cx="10905066" cy="2535428"/>
          </a:xfrm>
          <a:prstGeom prst="rect">
            <a:avLst/>
          </a:prstGeom>
        </p:spPr>
      </p:pic>
    </p:spTree>
    <p:extLst>
      <p:ext uri="{BB962C8B-B14F-4D97-AF65-F5344CB8AC3E}">
        <p14:creationId xmlns:p14="http://schemas.microsoft.com/office/powerpoint/2010/main" val="238068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Netzwerkverbindungen bereitstellen</a:t>
            </a:r>
          </a:p>
        </p:txBody>
      </p:sp>
      <p:sp>
        <p:nvSpPr>
          <p:cNvPr id="8" name="TextBox 7"/>
          <p:cNvSpPr txBox="1"/>
          <p:nvPr/>
        </p:nvSpPr>
        <p:spPr>
          <a:xfrm>
            <a:off x="585050" y="3969308"/>
            <a:ext cx="3118270" cy="674993"/>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Architektur des </a:t>
            </a:r>
            <a:r>
              <a:rPr lang="de-DE" sz="1333" kern="1200" dirty="0" err="1">
                <a:solidFill>
                  <a:srgbClr val="FFFFFF">
                    <a:lumMod val="50000"/>
                  </a:srgbClr>
                </a:solidFill>
                <a:latin typeface="Open Sans" charset="0"/>
                <a:ea typeface="Open Sans" charset="0"/>
                <a:cs typeface="Open Sans" charset="0"/>
              </a:rPr>
              <a:t>Kubernetes</a:t>
            </a:r>
            <a:r>
              <a:rPr lang="de-DE" sz="1333" kern="1200" dirty="0">
                <a:solidFill>
                  <a:srgbClr val="FFFFFF">
                    <a:lumMod val="50000"/>
                  </a:srgbClr>
                </a:solidFill>
                <a:latin typeface="Open Sans" charset="0"/>
                <a:ea typeface="Open Sans" charset="0"/>
                <a:cs typeface="Open Sans" charset="0"/>
              </a:rPr>
              <a:t> Netzwerks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descr="Ein Bild, das Text, Gerät, Systemsteuerung enthält.&#10;&#10;Automatisch generierte Beschreibung">
            <a:extLst>
              <a:ext uri="{FF2B5EF4-FFF2-40B4-BE49-F238E27FC236}">
                <a16:creationId xmlns:a16="http://schemas.microsoft.com/office/drawing/2014/main" id="{BA5DB465-D98F-AF97-82BB-521B52FA6794}"/>
              </a:ext>
            </a:extLst>
          </p:cNvPr>
          <p:cNvPicPr>
            <a:picLocks noGrp="1" noChangeAspect="1"/>
          </p:cNvPicPr>
          <p:nvPr>
            <p:ph type="pic" sz="quarter" idx="10"/>
          </p:nvPr>
        </p:nvPicPr>
        <p:blipFill>
          <a:blip r:embed="rId3"/>
          <a:srcRect l="31768" r="31768"/>
          <a:stretch>
            <a:fillRect/>
          </a:stretch>
        </p:blipFill>
        <p:spPr/>
      </p:pic>
    </p:spTree>
    <p:extLst>
      <p:ext uri="{BB962C8B-B14F-4D97-AF65-F5344CB8AC3E}">
        <p14:creationId xmlns:p14="http://schemas.microsoft.com/office/powerpoint/2010/main" val="13856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2B8DC82-DDCD-C1AD-90B9-5760DC2A8A7A}"/>
              </a:ext>
            </a:extLst>
          </p:cNvPr>
          <p:cNvPicPr>
            <a:picLocks noChangeAspect="1"/>
          </p:cNvPicPr>
          <p:nvPr/>
        </p:nvPicPr>
        <p:blipFill>
          <a:blip r:embed="rId2"/>
          <a:stretch>
            <a:fillRect/>
          </a:stretch>
        </p:blipFill>
        <p:spPr>
          <a:xfrm>
            <a:off x="342097" y="2762157"/>
            <a:ext cx="11507806" cy="1333686"/>
          </a:xfrm>
          <a:prstGeom prst="rect">
            <a:avLst/>
          </a:prstGeom>
        </p:spPr>
      </p:pic>
    </p:spTree>
    <p:extLst>
      <p:ext uri="{BB962C8B-B14F-4D97-AF65-F5344CB8AC3E}">
        <p14:creationId xmlns:p14="http://schemas.microsoft.com/office/powerpoint/2010/main" val="1368817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68672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600" kern="1200" dirty="0">
                  <a:solidFill>
                    <a:srgbClr val="383838"/>
                  </a:solidFill>
                  <a:latin typeface="Bebas Neue" charset="0"/>
                  <a:ea typeface="Bebas Neue" charset="0"/>
                  <a:cs typeface="Bebas Neue" charset="0"/>
                </a:rPr>
                <a:t>Diskussion</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Können Sie sich vorstellen</a:t>
              </a:r>
              <a:r>
                <a:rPr lang="de-DE" sz="867" kern="1200" dirty="0">
                  <a:solidFill>
                    <a:srgbClr val="FFFFFF">
                      <a:lumMod val="50000"/>
                    </a:srgbClr>
                  </a:solidFill>
                  <a:latin typeface="Open Sans" charset="0"/>
                  <a:ea typeface="Open Sans" charset="0"/>
                  <a:cs typeface="Open Sans" charset="0"/>
                </a:rPr>
                <a:t> aus welchen Gründen man in einen Container rein gehen muss um in diesem Befehle auszuführen? Diskutieren Sie in der Gruppe nach Gründen die es für solch eine Funktionalität gibt. </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97571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2214068"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Troubleshooting</a:t>
            </a:r>
          </a:p>
        </p:txBody>
      </p:sp>
      <p:sp>
        <p:nvSpPr>
          <p:cNvPr id="8" name="TextBox 7"/>
          <p:cNvSpPr txBox="1"/>
          <p:nvPr/>
        </p:nvSpPr>
        <p:spPr>
          <a:xfrm>
            <a:off x="585050" y="3969308"/>
            <a:ext cx="3118270"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Netzwerkverbindungen testen</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235553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4250783" y="3075057"/>
            <a:ext cx="369043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Ping &lt;IP&gt; ||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cat</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&lt;IP&gt;</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64</a:t>
              </a:r>
            </a:p>
          </p:txBody>
        </p:sp>
      </p:grpSp>
    </p:spTree>
    <p:extLst>
      <p:ext uri="{BB962C8B-B14F-4D97-AF65-F5344CB8AC3E}">
        <p14:creationId xmlns:p14="http://schemas.microsoft.com/office/powerpoint/2010/main" val="1359762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2214068"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Troubleshooting</a:t>
            </a:r>
          </a:p>
        </p:txBody>
      </p:sp>
      <p:sp>
        <p:nvSpPr>
          <p:cNvPr id="8" name="TextBox 7"/>
          <p:cNvSpPr txBox="1"/>
          <p:nvPr/>
        </p:nvSpPr>
        <p:spPr>
          <a:xfrm>
            <a:off x="585050" y="3969308"/>
            <a:ext cx="3118270" cy="367280"/>
          </a:xfrm>
          <a:prstGeom prst="rect">
            <a:avLst/>
          </a:prstGeom>
          <a:noFill/>
        </p:spPr>
        <p:txBody>
          <a:bodyPr wrap="square" rtlCol="0">
            <a:spAutoFit/>
          </a:bodyPr>
          <a:lstStyle/>
          <a:p>
            <a:pPr defTabSz="914377">
              <a:lnSpc>
                <a:spcPct val="150000"/>
              </a:lnSpc>
              <a:buClrTx/>
            </a:pPr>
            <a:r>
              <a:rPr lang="de-DE" sz="1333" kern="1200" dirty="0" err="1">
                <a:solidFill>
                  <a:srgbClr val="FFFFFF">
                    <a:lumMod val="50000"/>
                  </a:srgbClr>
                </a:solidFill>
                <a:latin typeface="Open Sans" charset="0"/>
                <a:ea typeface="Open Sans" charset="0"/>
                <a:cs typeface="Open Sans" charset="0"/>
              </a:rPr>
              <a:t>Logging</a:t>
            </a:r>
            <a:r>
              <a:rPr lang="de-DE" sz="1333" kern="1200" dirty="0">
                <a:solidFill>
                  <a:srgbClr val="FFFFFF">
                    <a:lumMod val="50000"/>
                  </a:srgbClr>
                </a:solidFill>
                <a:latin typeface="Open Sans" charset="0"/>
                <a:ea typeface="Open Sans" charset="0"/>
                <a:cs typeface="Open Sans" charset="0"/>
              </a:rPr>
              <a:t> / Event Infos des CLI Tools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69684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4063231" y="3075057"/>
            <a:ext cx="406553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kubectl</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logs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pod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-name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64</a:t>
              </a:r>
            </a:p>
          </p:txBody>
        </p:sp>
      </p:grpSp>
    </p:spTree>
    <p:extLst>
      <p:ext uri="{BB962C8B-B14F-4D97-AF65-F5344CB8AC3E}">
        <p14:creationId xmlns:p14="http://schemas.microsoft.com/office/powerpoint/2010/main" val="1735486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671825" y="3075057"/>
            <a:ext cx="684835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kubectl</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logs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pod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-name container-name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64</a:t>
              </a:r>
            </a:p>
          </p:txBody>
        </p:sp>
      </p:grpSp>
    </p:spTree>
    <p:extLst>
      <p:ext uri="{BB962C8B-B14F-4D97-AF65-F5344CB8AC3E}">
        <p14:creationId xmlns:p14="http://schemas.microsoft.com/office/powerpoint/2010/main" val="3603788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0782486-B2DA-40B6-8459-598F968CB8A6}"/>
              </a:ext>
            </a:extLst>
          </p:cNvPr>
          <p:cNvPicPr>
            <a:picLocks noChangeAspect="1"/>
          </p:cNvPicPr>
          <p:nvPr/>
        </p:nvPicPr>
        <p:blipFill>
          <a:blip r:embed="rId2"/>
          <a:stretch>
            <a:fillRect/>
          </a:stretch>
        </p:blipFill>
        <p:spPr>
          <a:xfrm>
            <a:off x="2880864" y="3033657"/>
            <a:ext cx="6430272" cy="790685"/>
          </a:xfrm>
          <a:prstGeom prst="rect">
            <a:avLst/>
          </a:prstGeom>
        </p:spPr>
      </p:pic>
    </p:spTree>
    <p:extLst>
      <p:ext uri="{BB962C8B-B14F-4D97-AF65-F5344CB8AC3E}">
        <p14:creationId xmlns:p14="http://schemas.microsoft.com/office/powerpoint/2010/main" val="1768176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814F57C-6FC8-5734-298C-2B2066FB3084}"/>
              </a:ext>
            </a:extLst>
          </p:cNvPr>
          <p:cNvPicPr>
            <a:picLocks noChangeAspect="1"/>
          </p:cNvPicPr>
          <p:nvPr/>
        </p:nvPicPr>
        <p:blipFill>
          <a:blip r:embed="rId2"/>
          <a:stretch>
            <a:fillRect/>
          </a:stretch>
        </p:blipFill>
        <p:spPr>
          <a:xfrm>
            <a:off x="2895153" y="3014604"/>
            <a:ext cx="6401693" cy="828791"/>
          </a:xfrm>
          <a:prstGeom prst="rect">
            <a:avLst/>
          </a:prstGeom>
        </p:spPr>
      </p:pic>
    </p:spTree>
    <p:extLst>
      <p:ext uri="{BB962C8B-B14F-4D97-AF65-F5344CB8AC3E}">
        <p14:creationId xmlns:p14="http://schemas.microsoft.com/office/powerpoint/2010/main" val="30066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60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3406702"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Pause </a:t>
            </a:r>
          </a:p>
          <a:p>
            <a:pPr lvl="0" defTabSz="914377">
              <a:buClrTx/>
              <a:defRPr/>
            </a:pPr>
            <a:r>
              <a:rPr lang="de-DE" sz="2400" kern="1200" dirty="0">
                <a:solidFill>
                  <a:srgbClr val="383838"/>
                </a:solidFill>
                <a:latin typeface="Bebas Neue" charset="0"/>
                <a:ea typeface="Bebas Neue" charset="0"/>
                <a:cs typeface="Bebas Neue" charset="0"/>
              </a:rPr>
              <a:t>Einführung in </a:t>
            </a:r>
            <a:r>
              <a:rPr lang="de-DE" sz="2400" kern="1200" dirty="0" err="1">
                <a:solidFill>
                  <a:srgbClr val="383838"/>
                </a:solidFill>
                <a:latin typeface="Bebas Neue" charset="0"/>
                <a:ea typeface="Bebas Neue" charset="0"/>
                <a:cs typeface="Bebas Neue" charset="0"/>
              </a:rPr>
              <a:t>Kubernetes</a:t>
            </a:r>
            <a:r>
              <a:rPr lang="de-DE" sz="2400" kern="1200" dirty="0">
                <a:solidFill>
                  <a:srgbClr val="383838"/>
                </a:solidFill>
                <a:latin typeface="Bebas Neue" charset="0"/>
                <a:ea typeface="Bebas Neue" charset="0"/>
                <a:cs typeface="Bebas Neue" charset="0"/>
              </a:rPr>
              <a:t> Tag 2</a:t>
            </a:r>
            <a:endPar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4655840" y="2684158"/>
            <a:ext cx="5472608" cy="87177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für alle Schulungsteilnehmer eine Pause. Bitte beachten Sie die 60 Minuten zeitliche Begrenzung der Pause da das Seminar direkt wieder starten wird.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Falls eine längere Pause von Nöten ist, bitte jetzt mir mitteilen.</a:t>
            </a:r>
          </a:p>
        </p:txBody>
      </p:sp>
      <p:grpSp>
        <p:nvGrpSpPr>
          <p:cNvPr id="18" name="Группа 17"/>
          <p:cNvGrpSpPr/>
          <p:nvPr/>
        </p:nvGrpSpPr>
        <p:grpSpPr>
          <a:xfrm>
            <a:off x="4847862" y="3877693"/>
            <a:ext cx="3320553" cy="834320"/>
            <a:chOff x="3635896" y="2908270"/>
            <a:chExt cx="2490415" cy="625740"/>
          </a:xfrm>
        </p:grpSpPr>
        <p:sp>
          <p:nvSpPr>
            <p:cNvPr id="8" name="TextBox 7"/>
            <p:cNvSpPr txBox="1"/>
            <p:nvPr/>
          </p:nvSpPr>
          <p:spPr>
            <a:xfrm>
              <a:off x="3739382" y="2908270"/>
              <a:ext cx="87187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Frische Luft</a:t>
              </a:r>
            </a:p>
          </p:txBody>
        </p:sp>
        <p:sp>
          <p:nvSpPr>
            <p:cNvPr id="9" name="TextBox 8"/>
            <p:cNvSpPr txBox="1"/>
            <p:nvPr/>
          </p:nvSpPr>
          <p:spPr>
            <a:xfrm>
              <a:off x="3750047" y="3202525"/>
              <a:ext cx="2376264" cy="3314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Bei gutem Wetter verlasse ich den Seminar Raum und schnappe frische Luft dabei sind Sie gerne bei eingeladen.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889907"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Verpflegung</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ist auch die Zeit zum essen gekommen. Falls Sie in den Räumlichkeiten essen möchten bitte denken Sie an Ihren Müll und lüften Sie an schließlich.</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0312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descr="Ein Bild, das Text, Elektronik, Computer, Schreibtisch enthält.&#10;&#10;Automatisch generierte Beschreibung">
            <a:extLst>
              <a:ext uri="{FF2B5EF4-FFF2-40B4-BE49-F238E27FC236}">
                <a16:creationId xmlns:a16="http://schemas.microsoft.com/office/drawing/2014/main" id="{C663DDD5-FEA1-9CD3-1BF4-D2C3EE7EB04B}"/>
              </a:ext>
            </a:extLst>
          </p:cNvPr>
          <p:cNvPicPr>
            <a:picLocks noGrp="1" noChangeAspect="1"/>
          </p:cNvPicPr>
          <p:nvPr>
            <p:ph type="pic" sz="quarter" idx="10"/>
          </p:nvPr>
        </p:nvPicPr>
        <p:blipFill>
          <a:blip r:embed="rId2"/>
          <a:srcRect t="7813" b="7813"/>
          <a:stretch>
            <a:fillRect/>
          </a:stretch>
        </p:blipFill>
        <p:spPr>
          <a:xfrm>
            <a:off x="0" y="0"/>
            <a:ext cx="6096000" cy="3429000"/>
          </a:xfrm>
        </p:spPr>
      </p:pic>
      <p:sp>
        <p:nvSpPr>
          <p:cNvPr id="4" name="Прямоугольник 3"/>
          <p:cNvSpPr/>
          <p:nvPr/>
        </p:nvSpPr>
        <p:spPr>
          <a:xfrm>
            <a:off x="6096000" y="0"/>
            <a:ext cx="6096000" cy="6858000"/>
          </a:xfrm>
          <a:prstGeom prst="rect">
            <a:avLst/>
          </a:prstGeom>
          <a:solidFill>
            <a:srgbClr val="1B1B1B"/>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5" name="Группа 4"/>
          <p:cNvGrpSpPr/>
          <p:nvPr/>
        </p:nvGrpSpPr>
        <p:grpSpPr>
          <a:xfrm>
            <a:off x="6480043" y="1412778"/>
            <a:ext cx="4608512" cy="891127"/>
            <a:chOff x="4860032" y="1059582"/>
            <a:chExt cx="3456384" cy="668345"/>
          </a:xfrm>
        </p:grpSpPr>
        <p:sp>
          <p:nvSpPr>
            <p:cNvPr id="11" name="TextBox 10"/>
            <p:cNvSpPr txBox="1"/>
            <p:nvPr/>
          </p:nvSpPr>
          <p:spPr>
            <a:xfrm>
              <a:off x="4860032" y="1374369"/>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Als erstes wird in kurzen Zügen die Theorie hinter dieser Funktionalität angeschaut und darauf eingegangen wie genau die Netzwerke in </a:t>
              </a:r>
              <a:r>
                <a:rPr lang="de-DE" sz="867" kern="1200" dirty="0" err="1">
                  <a:solidFill>
                    <a:srgbClr val="FFFFFF"/>
                  </a:solidFill>
                  <a:latin typeface="Open Sans" charset="0"/>
                  <a:ea typeface="Open Sans" charset="0"/>
                  <a:cs typeface="Open Sans" charset="0"/>
                </a:rPr>
                <a:t>Kubernetes</a:t>
              </a:r>
              <a:r>
                <a:rPr lang="de-DE" sz="867" kern="1200" dirty="0">
                  <a:solidFill>
                    <a:srgbClr val="FFFFFF"/>
                  </a:solidFill>
                  <a:latin typeface="Open Sans" charset="0"/>
                  <a:ea typeface="Open Sans" charset="0"/>
                  <a:cs typeface="Open Sans" charset="0"/>
                </a:rPr>
                <a:t> aufgebaut sind.</a:t>
              </a:r>
            </a:p>
          </p:txBody>
        </p:sp>
        <p:sp>
          <p:nvSpPr>
            <p:cNvPr id="12" name="TextBox 11"/>
            <p:cNvSpPr txBox="1"/>
            <p:nvPr/>
          </p:nvSpPr>
          <p:spPr>
            <a:xfrm>
              <a:off x="4860032" y="1059582"/>
              <a:ext cx="554479"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Theorie</a:t>
              </a:r>
            </a:p>
          </p:txBody>
        </p:sp>
      </p:grpSp>
      <p:grpSp>
        <p:nvGrpSpPr>
          <p:cNvPr id="6" name="Группа 5"/>
          <p:cNvGrpSpPr/>
          <p:nvPr/>
        </p:nvGrpSpPr>
        <p:grpSpPr>
          <a:xfrm>
            <a:off x="6480043" y="2937215"/>
            <a:ext cx="4608512" cy="1091310"/>
            <a:chOff x="4860032" y="2202909"/>
            <a:chExt cx="3456384" cy="818482"/>
          </a:xfrm>
        </p:grpSpPr>
        <p:sp>
          <p:nvSpPr>
            <p:cNvPr id="13" name="TextBox 12"/>
            <p:cNvSpPr txBox="1"/>
            <p:nvPr/>
          </p:nvSpPr>
          <p:spPr>
            <a:xfrm>
              <a:off x="4860032" y="2517696"/>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Danach folgt eine visuelle Veranschaulichung in dem die Theorie versucht wird darzustellen und genauer zu betrachten. Versuchen Sie hier selber ihr Verständnis zu verdeutlichen.</a:t>
              </a:r>
            </a:p>
          </p:txBody>
        </p:sp>
        <p:sp>
          <p:nvSpPr>
            <p:cNvPr id="14" name="TextBox 13"/>
            <p:cNvSpPr txBox="1"/>
            <p:nvPr/>
          </p:nvSpPr>
          <p:spPr>
            <a:xfrm>
              <a:off x="4860032" y="2202909"/>
              <a:ext cx="1225336"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Veranschaulichung</a:t>
              </a:r>
            </a:p>
          </p:txBody>
        </p:sp>
      </p:grpSp>
      <p:grpSp>
        <p:nvGrpSpPr>
          <p:cNvPr id="7" name="Группа 6"/>
          <p:cNvGrpSpPr/>
          <p:nvPr/>
        </p:nvGrpSpPr>
        <p:grpSpPr>
          <a:xfrm>
            <a:off x="6480043" y="4461555"/>
            <a:ext cx="4608512" cy="891127"/>
            <a:chOff x="4860032" y="3346164"/>
            <a:chExt cx="3456384" cy="668345"/>
          </a:xfrm>
        </p:grpSpPr>
        <p:sp>
          <p:nvSpPr>
            <p:cNvPr id="15" name="TextBox 14"/>
            <p:cNvSpPr txBox="1"/>
            <p:nvPr/>
          </p:nvSpPr>
          <p:spPr>
            <a:xfrm>
              <a:off x="4860032" y="3660951"/>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Ganz am Ende können Sie Fragen zu dieser Thematik stellen und ich kann mir die Zeit nehmen diese genauer zu erklären.</a:t>
              </a:r>
            </a:p>
          </p:txBody>
        </p:sp>
        <p:sp>
          <p:nvSpPr>
            <p:cNvPr id="16" name="TextBox 15"/>
            <p:cNvSpPr txBox="1"/>
            <p:nvPr/>
          </p:nvSpPr>
          <p:spPr>
            <a:xfrm>
              <a:off x="4860032" y="3346164"/>
              <a:ext cx="526827"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Fragen</a:t>
              </a:r>
            </a:p>
          </p:txBody>
        </p:sp>
      </p:grpSp>
      <p:grpSp>
        <p:nvGrpSpPr>
          <p:cNvPr id="2" name="Группа 1"/>
          <p:cNvGrpSpPr/>
          <p:nvPr/>
        </p:nvGrpSpPr>
        <p:grpSpPr>
          <a:xfrm>
            <a:off x="527381" y="3999256"/>
            <a:ext cx="5039883" cy="2161266"/>
            <a:chOff x="395536" y="2999442"/>
            <a:chExt cx="3779912" cy="1620950"/>
          </a:xfrm>
        </p:grpSpPr>
        <p:sp>
          <p:nvSpPr>
            <p:cNvPr id="17" name="TextBox 16"/>
            <p:cNvSpPr txBox="1"/>
            <p:nvPr/>
          </p:nvSpPr>
          <p:spPr>
            <a:xfrm>
              <a:off x="395536" y="3509595"/>
              <a:ext cx="3779912" cy="885483"/>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Netzwerke sind ein essentieller Teil jeder </a:t>
              </a:r>
              <a:r>
                <a:rPr lang="de-DE" sz="800" kern="1200" dirty="0" err="1">
                  <a:solidFill>
                    <a:srgbClr val="FFFFFF">
                      <a:lumMod val="50000"/>
                    </a:srgbClr>
                  </a:solidFill>
                  <a:latin typeface="Open Sans" charset="0"/>
                  <a:ea typeface="Open Sans" charset="0"/>
                  <a:cs typeface="Open Sans" charset="0"/>
                </a:rPr>
                <a:t>Anwendungs</a:t>
              </a:r>
              <a:r>
                <a:rPr lang="de-DE" sz="800" kern="1200" dirty="0">
                  <a:solidFill>
                    <a:srgbClr val="FFFFFF">
                      <a:lumMod val="50000"/>
                    </a:srgbClr>
                  </a:solidFill>
                  <a:latin typeface="Open Sans" charset="0"/>
                  <a:ea typeface="Open Sans" charset="0"/>
                  <a:cs typeface="Open Sans" charset="0"/>
                </a:rPr>
                <a:t> Orchestrierung und müssen auf eine Art gepflegt sein die es den Entwicklern sowie Benutzern erlaubt sicher und verständnisvoll damit umzugehen.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Im folgenden werden die einzelnen Bestandteile dieser Netzwerke und wie deren Technologie funktioniert aufgelistet und näher beleuchtet.</a:t>
              </a:r>
            </a:p>
          </p:txBody>
        </p:sp>
        <p:sp>
          <p:nvSpPr>
            <p:cNvPr id="18" name="TextBox 17"/>
            <p:cNvSpPr txBox="1"/>
            <p:nvPr/>
          </p:nvSpPr>
          <p:spPr>
            <a:xfrm>
              <a:off x="395536" y="2999442"/>
              <a:ext cx="1539124" cy="469263"/>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Netzwerke in </a:t>
              </a:r>
              <a:r>
                <a:rPr lang="de-DE" sz="1733" kern="1200" dirty="0" err="1">
                  <a:solidFill>
                    <a:srgbClr val="383838"/>
                  </a:solidFill>
                  <a:latin typeface="Bebas Neue" charset="0"/>
                  <a:ea typeface="Bebas Neue" charset="0"/>
                  <a:cs typeface="Bebas Neue" charset="0"/>
                </a:rPr>
                <a:t>Kubernetes</a:t>
              </a:r>
              <a:endParaRPr lang="de-DE" sz="1733" kern="1200" dirty="0">
                <a:solidFill>
                  <a:srgbClr val="383838"/>
                </a:solidFill>
                <a:latin typeface="Bebas Neue" charset="0"/>
                <a:ea typeface="Bebas Neue" charset="0"/>
                <a:cs typeface="Bebas Neue" charset="0"/>
              </a:endParaRPr>
            </a:p>
            <a:p>
              <a:pPr defTabSz="914377">
                <a:buClrTx/>
              </a:pPr>
              <a:r>
                <a:rPr lang="de-DE" sz="1733" kern="1200" dirty="0">
                  <a:solidFill>
                    <a:srgbClr val="383838"/>
                  </a:solidFill>
                  <a:latin typeface="Bebas Neue" charset="0"/>
                  <a:ea typeface="Bebas Neue" charset="0"/>
                  <a:cs typeface="Bebas Neue" charset="0"/>
                </a:rPr>
                <a:t>verstehen</a:t>
              </a:r>
            </a:p>
          </p:txBody>
        </p:sp>
        <p:sp>
          <p:nvSpPr>
            <p:cNvPr id="21" name="TextBox 20"/>
            <p:cNvSpPr txBox="1"/>
            <p:nvPr/>
          </p:nvSpPr>
          <p:spPr>
            <a:xfrm>
              <a:off x="605061" y="4397301"/>
              <a:ext cx="357309" cy="223091"/>
            </a:xfrm>
            <a:prstGeom prst="rect">
              <a:avLst/>
            </a:prstGeom>
            <a:noFill/>
          </p:spPr>
          <p:txBody>
            <a:bodyPr wrap="none" rtlCol="0">
              <a:spAutoFit/>
            </a:bodyPr>
            <a:lstStyle/>
            <a:p>
              <a:pPr algn="ctr" defTabSz="914377">
                <a:buClrTx/>
              </a:pPr>
              <a:r>
                <a:rPr lang="en-US" sz="1333" kern="1200" dirty="0">
                  <a:solidFill>
                    <a:srgbClr val="FFFFFF"/>
                  </a:solidFill>
                  <a:latin typeface="Bebas Neue" charset="0"/>
                  <a:ea typeface="Bebas Neue" charset="0"/>
                  <a:cs typeface="Bebas Neue" charset="0"/>
                </a:rPr>
                <a:t>more</a:t>
              </a:r>
              <a:endParaRPr lang="ru-RU" sz="1333" kern="1200" dirty="0">
                <a:solidFill>
                  <a:srgbClr val="FFFFFF"/>
                </a:solidFill>
                <a:latin typeface="Bebas Neue" charset="0"/>
                <a:ea typeface="Bebas Neue" charset="0"/>
                <a:cs typeface="Bebas Neue" charset="0"/>
              </a:endParaRPr>
            </a:p>
          </p:txBody>
        </p:sp>
      </p:grpSp>
      <p:grpSp>
        <p:nvGrpSpPr>
          <p:cNvPr id="19" name="Группа 18"/>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TextBox 22"/>
            <p:cNvSpPr txBox="1"/>
            <p:nvPr/>
          </p:nvSpPr>
          <p:spPr>
            <a:xfrm>
              <a:off x="8554452" y="362013"/>
              <a:ext cx="322444"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133</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97867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2303836"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Zugriffkontrolle</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en-GB" sz="1333" kern="1200" dirty="0" err="1">
                <a:solidFill>
                  <a:srgbClr val="FFFFFF"/>
                </a:solidFill>
                <a:latin typeface="Open Sans" charset="0"/>
                <a:ea typeface="Open Sans" charset="0"/>
                <a:cs typeface="Open Sans" charset="0"/>
              </a:rPr>
              <a:t>Rollenbasierte</a:t>
            </a:r>
            <a:r>
              <a:rPr lang="en-GB" sz="1333" kern="1200" dirty="0">
                <a:solidFill>
                  <a:srgbClr val="FFFFFF"/>
                </a:solidFill>
                <a:latin typeface="Open Sans" charset="0"/>
                <a:ea typeface="Open Sans" charset="0"/>
                <a:cs typeface="Open Sans" charset="0"/>
              </a:rPr>
              <a:t> </a:t>
            </a:r>
            <a:r>
              <a:rPr lang="en-GB" sz="1333" kern="1200" dirty="0" err="1">
                <a:solidFill>
                  <a:srgbClr val="FFFFFF"/>
                </a:solidFill>
                <a:latin typeface="Open Sans" charset="0"/>
                <a:ea typeface="Open Sans" charset="0"/>
                <a:cs typeface="Open Sans" charset="0"/>
              </a:rPr>
              <a:t>Zugriffskontrolle</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58881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descr="Ein Bild, das Text, Buch, Regal, gefüttert enthält.&#10;&#10;Automatisch generierte Beschreibung">
            <a:extLst>
              <a:ext uri="{FF2B5EF4-FFF2-40B4-BE49-F238E27FC236}">
                <a16:creationId xmlns:a16="http://schemas.microsoft.com/office/drawing/2014/main" id="{011CEC6F-21F6-A28D-537F-B419C96F68E0}"/>
              </a:ext>
            </a:extLst>
          </p:cNvPr>
          <p:cNvPicPr>
            <a:picLocks noGrp="1" noChangeAspect="1"/>
          </p:cNvPicPr>
          <p:nvPr>
            <p:ph type="pic" sz="quarter" idx="10"/>
          </p:nvPr>
        </p:nvPicPr>
        <p:blipFill>
          <a:blip r:embed="rId2"/>
          <a:srcRect t="19398" b="19398"/>
          <a:stretch>
            <a:fillRect/>
          </a:stretch>
        </p:blipFill>
        <p:spPr/>
      </p:pic>
      <p:grpSp>
        <p:nvGrpSpPr>
          <p:cNvPr id="2" name="Группа 1"/>
          <p:cNvGrpSpPr/>
          <p:nvPr/>
        </p:nvGrpSpPr>
        <p:grpSpPr>
          <a:xfrm>
            <a:off x="911424" y="3332990"/>
            <a:ext cx="2784309" cy="2509010"/>
            <a:chOff x="683568" y="2499742"/>
            <a:chExt cx="2088232" cy="2160240"/>
          </a:xfrm>
        </p:grpSpPr>
        <p:sp>
          <p:nvSpPr>
            <p:cNvPr id="4" name="Прямоугольник 3"/>
            <p:cNvSpPr/>
            <p:nvPr/>
          </p:nvSpPr>
          <p:spPr>
            <a:xfrm>
              <a:off x="683568" y="2499742"/>
              <a:ext cx="2088232" cy="216024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683568" y="2499742"/>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744641" y="2803059"/>
              <a:ext cx="649457"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755306" y="3097314"/>
              <a:ext cx="1933551"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Linux ist ein Multiuser-System: Mehrere Benutzer nutzen gleichzeitig den selben Rechner, und für verschiedene Aufgaben richtet man separate Accounts ein. Diese Zu-Befehl-Folge stellt die Kommandos für die Zugangsverwaltung vor.</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9" name="Группа 8"/>
            <p:cNvGrpSpPr/>
            <p:nvPr/>
          </p:nvGrpSpPr>
          <p:grpSpPr>
            <a:xfrm>
              <a:off x="2411760" y="2658198"/>
              <a:ext cx="209351" cy="289722"/>
              <a:chOff x="491237" y="2858092"/>
              <a:chExt cx="313011" cy="433176"/>
            </a:xfrm>
            <a:solidFill>
              <a:srgbClr val="F6B939"/>
            </a:solidFill>
          </p:grpSpPr>
          <p:sp>
            <p:nvSpPr>
              <p:cNvPr id="10" name="Freeform 98"/>
              <p:cNvSpPr>
                <a:spLocks noChangeArrowheads="1"/>
              </p:cNvSpPr>
              <p:nvPr/>
            </p:nvSpPr>
            <p:spPr bwMode="auto">
              <a:xfrm>
                <a:off x="491237" y="2858092"/>
                <a:ext cx="313011" cy="339176"/>
              </a:xfrm>
              <a:custGeom>
                <a:avLst/>
                <a:gdLst>
                  <a:gd name="T0" fmla="*/ 974 w 1426"/>
                  <a:gd name="T1" fmla="*/ 1544 h 1545"/>
                  <a:gd name="T2" fmla="*/ 974 w 1426"/>
                  <a:gd name="T3" fmla="*/ 1544 h 1545"/>
                  <a:gd name="T4" fmla="*/ 428 w 1426"/>
                  <a:gd name="T5" fmla="*/ 1544 h 1545"/>
                  <a:gd name="T6" fmla="*/ 333 w 1426"/>
                  <a:gd name="T7" fmla="*/ 1425 h 1545"/>
                  <a:gd name="T8" fmla="*/ 333 w 1426"/>
                  <a:gd name="T9" fmla="*/ 1282 h 1545"/>
                  <a:gd name="T10" fmla="*/ 0 w 1426"/>
                  <a:gd name="T11" fmla="*/ 712 h 1545"/>
                  <a:gd name="T12" fmla="*/ 594 w 1426"/>
                  <a:gd name="T13" fmla="*/ 0 h 1545"/>
                  <a:gd name="T14" fmla="*/ 713 w 1426"/>
                  <a:gd name="T15" fmla="*/ 0 h 1545"/>
                  <a:gd name="T16" fmla="*/ 1425 w 1426"/>
                  <a:gd name="T17" fmla="*/ 688 h 1545"/>
                  <a:gd name="T18" fmla="*/ 1116 w 1426"/>
                  <a:gd name="T19" fmla="*/ 1282 h 1545"/>
                  <a:gd name="T20" fmla="*/ 1116 w 1426"/>
                  <a:gd name="T21" fmla="*/ 1425 h 1545"/>
                  <a:gd name="T22" fmla="*/ 974 w 1426"/>
                  <a:gd name="T23" fmla="*/ 1544 h 1545"/>
                  <a:gd name="T24" fmla="*/ 428 w 1426"/>
                  <a:gd name="T25" fmla="*/ 1425 h 1545"/>
                  <a:gd name="T26" fmla="*/ 428 w 1426"/>
                  <a:gd name="T27" fmla="*/ 1425 h 1545"/>
                  <a:gd name="T28" fmla="*/ 428 w 1426"/>
                  <a:gd name="T29" fmla="*/ 1449 h 1545"/>
                  <a:gd name="T30" fmla="*/ 974 w 1426"/>
                  <a:gd name="T31" fmla="*/ 1449 h 1545"/>
                  <a:gd name="T32" fmla="*/ 1021 w 1426"/>
                  <a:gd name="T33" fmla="*/ 1425 h 1545"/>
                  <a:gd name="T34" fmla="*/ 1021 w 1426"/>
                  <a:gd name="T35" fmla="*/ 1258 h 1545"/>
                  <a:gd name="T36" fmla="*/ 1045 w 1426"/>
                  <a:gd name="T37" fmla="*/ 1211 h 1545"/>
                  <a:gd name="T38" fmla="*/ 1330 w 1426"/>
                  <a:gd name="T39" fmla="*/ 688 h 1545"/>
                  <a:gd name="T40" fmla="*/ 713 w 1426"/>
                  <a:gd name="T41" fmla="*/ 95 h 1545"/>
                  <a:gd name="T42" fmla="*/ 618 w 1426"/>
                  <a:gd name="T43" fmla="*/ 95 h 1545"/>
                  <a:gd name="T44" fmla="*/ 95 w 1426"/>
                  <a:gd name="T45" fmla="*/ 712 h 1545"/>
                  <a:gd name="T46" fmla="*/ 380 w 1426"/>
                  <a:gd name="T47" fmla="*/ 1211 h 1545"/>
                  <a:gd name="T48" fmla="*/ 428 w 1426"/>
                  <a:gd name="T49" fmla="*/ 1258 h 1545"/>
                  <a:gd name="T50" fmla="*/ 428 w 1426"/>
                  <a:gd name="T51" fmla="*/ 1425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6" h="1545">
                    <a:moveTo>
                      <a:pt x="974" y="1544"/>
                    </a:moveTo>
                    <a:lnTo>
                      <a:pt x="974" y="1544"/>
                    </a:lnTo>
                    <a:cubicBezTo>
                      <a:pt x="428" y="1544"/>
                      <a:pt x="428" y="1544"/>
                      <a:pt x="428" y="1544"/>
                    </a:cubicBezTo>
                    <a:cubicBezTo>
                      <a:pt x="356" y="1544"/>
                      <a:pt x="333" y="1496"/>
                      <a:pt x="333" y="1425"/>
                    </a:cubicBezTo>
                    <a:cubicBezTo>
                      <a:pt x="333" y="1282"/>
                      <a:pt x="333" y="1282"/>
                      <a:pt x="333" y="1282"/>
                    </a:cubicBezTo>
                    <a:cubicBezTo>
                      <a:pt x="95" y="1163"/>
                      <a:pt x="0" y="950"/>
                      <a:pt x="0" y="712"/>
                    </a:cubicBezTo>
                    <a:cubicBezTo>
                      <a:pt x="0" y="355"/>
                      <a:pt x="261" y="47"/>
                      <a:pt x="594" y="0"/>
                    </a:cubicBezTo>
                    <a:cubicBezTo>
                      <a:pt x="641" y="0"/>
                      <a:pt x="665" y="0"/>
                      <a:pt x="713" y="0"/>
                    </a:cubicBezTo>
                    <a:cubicBezTo>
                      <a:pt x="1093" y="0"/>
                      <a:pt x="1425" y="308"/>
                      <a:pt x="1425" y="688"/>
                    </a:cubicBezTo>
                    <a:cubicBezTo>
                      <a:pt x="1425" y="925"/>
                      <a:pt x="1307" y="1163"/>
                      <a:pt x="1116" y="1282"/>
                    </a:cubicBezTo>
                    <a:cubicBezTo>
                      <a:pt x="1116" y="1425"/>
                      <a:pt x="1116" y="1425"/>
                      <a:pt x="1116" y="1425"/>
                    </a:cubicBezTo>
                    <a:cubicBezTo>
                      <a:pt x="1116" y="1496"/>
                      <a:pt x="1045" y="1544"/>
                      <a:pt x="974" y="1544"/>
                    </a:cubicBezTo>
                    <a:close/>
                    <a:moveTo>
                      <a:pt x="428" y="1425"/>
                    </a:moveTo>
                    <a:lnTo>
                      <a:pt x="428" y="1425"/>
                    </a:lnTo>
                    <a:cubicBezTo>
                      <a:pt x="428" y="1449"/>
                      <a:pt x="428" y="1449"/>
                      <a:pt x="428" y="1449"/>
                    </a:cubicBezTo>
                    <a:cubicBezTo>
                      <a:pt x="974" y="1449"/>
                      <a:pt x="974" y="1449"/>
                      <a:pt x="974" y="1449"/>
                    </a:cubicBezTo>
                    <a:cubicBezTo>
                      <a:pt x="998" y="1449"/>
                      <a:pt x="998" y="1425"/>
                      <a:pt x="1021" y="1425"/>
                    </a:cubicBezTo>
                    <a:cubicBezTo>
                      <a:pt x="1021" y="1258"/>
                      <a:pt x="1021" y="1258"/>
                      <a:pt x="1021" y="1258"/>
                    </a:cubicBezTo>
                    <a:cubicBezTo>
                      <a:pt x="1021" y="1235"/>
                      <a:pt x="1021" y="1211"/>
                      <a:pt x="1045" y="1211"/>
                    </a:cubicBezTo>
                    <a:cubicBezTo>
                      <a:pt x="1211" y="1116"/>
                      <a:pt x="1330" y="902"/>
                      <a:pt x="1330" y="688"/>
                    </a:cubicBezTo>
                    <a:cubicBezTo>
                      <a:pt x="1330" y="355"/>
                      <a:pt x="1045" y="95"/>
                      <a:pt x="713" y="95"/>
                    </a:cubicBezTo>
                    <a:cubicBezTo>
                      <a:pt x="689" y="95"/>
                      <a:pt x="641" y="95"/>
                      <a:pt x="618" y="95"/>
                    </a:cubicBezTo>
                    <a:cubicBezTo>
                      <a:pt x="309" y="142"/>
                      <a:pt x="95" y="403"/>
                      <a:pt x="95" y="712"/>
                    </a:cubicBezTo>
                    <a:cubicBezTo>
                      <a:pt x="95" y="925"/>
                      <a:pt x="214" y="1116"/>
                      <a:pt x="380" y="1211"/>
                    </a:cubicBezTo>
                    <a:cubicBezTo>
                      <a:pt x="404" y="1211"/>
                      <a:pt x="428" y="1235"/>
                      <a:pt x="428" y="1258"/>
                    </a:cubicBezTo>
                    <a:lnTo>
                      <a:pt x="428" y="14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Freeform 99"/>
              <p:cNvSpPr>
                <a:spLocks noChangeArrowheads="1"/>
              </p:cNvSpPr>
              <p:nvPr/>
            </p:nvSpPr>
            <p:spPr bwMode="auto">
              <a:xfrm>
                <a:off x="563918" y="3202113"/>
                <a:ext cx="167650" cy="89155"/>
              </a:xfrm>
              <a:custGeom>
                <a:avLst/>
                <a:gdLst>
                  <a:gd name="T0" fmla="*/ 760 w 761"/>
                  <a:gd name="T1" fmla="*/ 309 h 405"/>
                  <a:gd name="T2" fmla="*/ 760 w 761"/>
                  <a:gd name="T3" fmla="*/ 309 h 405"/>
                  <a:gd name="T4" fmla="*/ 641 w 761"/>
                  <a:gd name="T5" fmla="*/ 404 h 405"/>
                  <a:gd name="T6" fmla="*/ 95 w 761"/>
                  <a:gd name="T7" fmla="*/ 404 h 405"/>
                  <a:gd name="T8" fmla="*/ 0 w 761"/>
                  <a:gd name="T9" fmla="*/ 309 h 405"/>
                  <a:gd name="T10" fmla="*/ 0 w 761"/>
                  <a:gd name="T11" fmla="*/ 119 h 405"/>
                  <a:gd name="T12" fmla="*/ 95 w 761"/>
                  <a:gd name="T13" fmla="*/ 0 h 405"/>
                  <a:gd name="T14" fmla="*/ 641 w 761"/>
                  <a:gd name="T15" fmla="*/ 0 h 405"/>
                  <a:gd name="T16" fmla="*/ 760 w 761"/>
                  <a:gd name="T17" fmla="*/ 119 h 405"/>
                  <a:gd name="T18" fmla="*/ 760 w 761"/>
                  <a:gd name="T19" fmla="*/ 309 h 405"/>
                  <a:gd name="T20" fmla="*/ 665 w 761"/>
                  <a:gd name="T21" fmla="*/ 119 h 405"/>
                  <a:gd name="T22" fmla="*/ 665 w 761"/>
                  <a:gd name="T23" fmla="*/ 119 h 405"/>
                  <a:gd name="T24" fmla="*/ 641 w 761"/>
                  <a:gd name="T25" fmla="*/ 95 h 405"/>
                  <a:gd name="T26" fmla="*/ 95 w 761"/>
                  <a:gd name="T27" fmla="*/ 95 h 405"/>
                  <a:gd name="T28" fmla="*/ 95 w 761"/>
                  <a:gd name="T29" fmla="*/ 119 h 405"/>
                  <a:gd name="T30" fmla="*/ 95 w 761"/>
                  <a:gd name="T31" fmla="*/ 309 h 405"/>
                  <a:gd name="T32" fmla="*/ 95 w 761"/>
                  <a:gd name="T33" fmla="*/ 309 h 405"/>
                  <a:gd name="T34" fmla="*/ 641 w 761"/>
                  <a:gd name="T35" fmla="*/ 309 h 405"/>
                  <a:gd name="T36" fmla="*/ 665 w 761"/>
                  <a:gd name="T37" fmla="*/ 309 h 405"/>
                  <a:gd name="T38" fmla="*/ 665 w 761"/>
                  <a:gd name="T39" fmla="*/ 11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1" h="405">
                    <a:moveTo>
                      <a:pt x="760" y="309"/>
                    </a:moveTo>
                    <a:lnTo>
                      <a:pt x="760" y="309"/>
                    </a:lnTo>
                    <a:cubicBezTo>
                      <a:pt x="760" y="357"/>
                      <a:pt x="712" y="404"/>
                      <a:pt x="641" y="404"/>
                    </a:cubicBezTo>
                    <a:cubicBezTo>
                      <a:pt x="95" y="404"/>
                      <a:pt x="95" y="404"/>
                      <a:pt x="95" y="404"/>
                    </a:cubicBezTo>
                    <a:cubicBezTo>
                      <a:pt x="47" y="404"/>
                      <a:pt x="0" y="357"/>
                      <a:pt x="0" y="309"/>
                    </a:cubicBezTo>
                    <a:cubicBezTo>
                      <a:pt x="0" y="119"/>
                      <a:pt x="0" y="119"/>
                      <a:pt x="0" y="119"/>
                    </a:cubicBezTo>
                    <a:cubicBezTo>
                      <a:pt x="0" y="48"/>
                      <a:pt x="47" y="0"/>
                      <a:pt x="95" y="0"/>
                    </a:cubicBezTo>
                    <a:cubicBezTo>
                      <a:pt x="641" y="0"/>
                      <a:pt x="641" y="0"/>
                      <a:pt x="641" y="0"/>
                    </a:cubicBezTo>
                    <a:cubicBezTo>
                      <a:pt x="712" y="0"/>
                      <a:pt x="760" y="48"/>
                      <a:pt x="760" y="119"/>
                    </a:cubicBezTo>
                    <a:lnTo>
                      <a:pt x="760" y="309"/>
                    </a:lnTo>
                    <a:close/>
                    <a:moveTo>
                      <a:pt x="665" y="119"/>
                    </a:moveTo>
                    <a:lnTo>
                      <a:pt x="665" y="119"/>
                    </a:lnTo>
                    <a:cubicBezTo>
                      <a:pt x="665" y="95"/>
                      <a:pt x="641" y="95"/>
                      <a:pt x="641" y="95"/>
                    </a:cubicBezTo>
                    <a:cubicBezTo>
                      <a:pt x="95" y="95"/>
                      <a:pt x="95" y="95"/>
                      <a:pt x="95" y="95"/>
                    </a:cubicBezTo>
                    <a:cubicBezTo>
                      <a:pt x="95" y="95"/>
                      <a:pt x="95" y="95"/>
                      <a:pt x="95" y="119"/>
                    </a:cubicBezTo>
                    <a:cubicBezTo>
                      <a:pt x="95" y="309"/>
                      <a:pt x="95" y="309"/>
                      <a:pt x="95" y="309"/>
                    </a:cubicBezTo>
                    <a:lnTo>
                      <a:pt x="95" y="309"/>
                    </a:lnTo>
                    <a:cubicBezTo>
                      <a:pt x="641" y="309"/>
                      <a:pt x="641" y="309"/>
                      <a:pt x="641" y="309"/>
                    </a:cubicBezTo>
                    <a:lnTo>
                      <a:pt x="665" y="309"/>
                    </a:lnTo>
                    <a:lnTo>
                      <a:pt x="665" y="11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2" name="Freeform 100"/>
              <p:cNvSpPr>
                <a:spLocks noChangeArrowheads="1"/>
              </p:cNvSpPr>
              <p:nvPr/>
            </p:nvSpPr>
            <p:spPr bwMode="auto">
              <a:xfrm>
                <a:off x="563918" y="2920113"/>
                <a:ext cx="172495" cy="183155"/>
              </a:xfrm>
              <a:custGeom>
                <a:avLst/>
                <a:gdLst>
                  <a:gd name="T0" fmla="*/ 166 w 784"/>
                  <a:gd name="T1" fmla="*/ 831 h 832"/>
                  <a:gd name="T2" fmla="*/ 166 w 784"/>
                  <a:gd name="T3" fmla="*/ 831 h 832"/>
                  <a:gd name="T4" fmla="*/ 118 w 784"/>
                  <a:gd name="T5" fmla="*/ 807 h 832"/>
                  <a:gd name="T6" fmla="*/ 47 w 784"/>
                  <a:gd name="T7" fmla="*/ 545 h 832"/>
                  <a:gd name="T8" fmla="*/ 237 w 784"/>
                  <a:gd name="T9" fmla="*/ 308 h 832"/>
                  <a:gd name="T10" fmla="*/ 451 w 784"/>
                  <a:gd name="T11" fmla="*/ 118 h 832"/>
                  <a:gd name="T12" fmla="*/ 451 w 784"/>
                  <a:gd name="T13" fmla="*/ 70 h 832"/>
                  <a:gd name="T14" fmla="*/ 451 w 784"/>
                  <a:gd name="T15" fmla="*/ 0 h 832"/>
                  <a:gd name="T16" fmla="*/ 522 w 784"/>
                  <a:gd name="T17" fmla="*/ 0 h 832"/>
                  <a:gd name="T18" fmla="*/ 760 w 784"/>
                  <a:gd name="T19" fmla="*/ 475 h 832"/>
                  <a:gd name="T20" fmla="*/ 475 w 784"/>
                  <a:gd name="T21" fmla="*/ 736 h 832"/>
                  <a:gd name="T22" fmla="*/ 166 w 784"/>
                  <a:gd name="T23" fmla="*/ 831 h 832"/>
                  <a:gd name="T24" fmla="*/ 546 w 784"/>
                  <a:gd name="T25" fmla="*/ 165 h 832"/>
                  <a:gd name="T26" fmla="*/ 546 w 784"/>
                  <a:gd name="T27" fmla="*/ 165 h 832"/>
                  <a:gd name="T28" fmla="*/ 285 w 784"/>
                  <a:gd name="T29" fmla="*/ 403 h 832"/>
                  <a:gd name="T30" fmla="*/ 142 w 784"/>
                  <a:gd name="T31" fmla="*/ 570 h 832"/>
                  <a:gd name="T32" fmla="*/ 166 w 784"/>
                  <a:gd name="T33" fmla="*/ 736 h 832"/>
                  <a:gd name="T34" fmla="*/ 451 w 784"/>
                  <a:gd name="T35" fmla="*/ 640 h 832"/>
                  <a:gd name="T36" fmla="*/ 665 w 784"/>
                  <a:gd name="T37" fmla="*/ 450 h 832"/>
                  <a:gd name="T38" fmla="*/ 546 w 784"/>
                  <a:gd name="T39" fmla="*/ 165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4" h="832">
                    <a:moveTo>
                      <a:pt x="166" y="831"/>
                    </a:moveTo>
                    <a:lnTo>
                      <a:pt x="166" y="831"/>
                    </a:lnTo>
                    <a:cubicBezTo>
                      <a:pt x="142" y="831"/>
                      <a:pt x="118" y="831"/>
                      <a:pt x="118" y="807"/>
                    </a:cubicBezTo>
                    <a:cubicBezTo>
                      <a:pt x="118" y="807"/>
                      <a:pt x="0" y="688"/>
                      <a:pt x="47" y="545"/>
                    </a:cubicBezTo>
                    <a:cubicBezTo>
                      <a:pt x="47" y="450"/>
                      <a:pt x="118" y="380"/>
                      <a:pt x="237" y="308"/>
                    </a:cubicBezTo>
                    <a:cubicBezTo>
                      <a:pt x="403" y="237"/>
                      <a:pt x="451" y="165"/>
                      <a:pt x="451" y="118"/>
                    </a:cubicBezTo>
                    <a:cubicBezTo>
                      <a:pt x="475" y="95"/>
                      <a:pt x="451" y="70"/>
                      <a:pt x="451" y="70"/>
                    </a:cubicBezTo>
                    <a:cubicBezTo>
                      <a:pt x="427" y="47"/>
                      <a:pt x="427" y="23"/>
                      <a:pt x="451" y="0"/>
                    </a:cubicBezTo>
                    <a:cubicBezTo>
                      <a:pt x="475" y="0"/>
                      <a:pt x="498" y="0"/>
                      <a:pt x="522" y="0"/>
                    </a:cubicBezTo>
                    <a:cubicBezTo>
                      <a:pt x="522" y="23"/>
                      <a:pt x="783" y="260"/>
                      <a:pt x="760" y="475"/>
                    </a:cubicBezTo>
                    <a:cubicBezTo>
                      <a:pt x="736" y="593"/>
                      <a:pt x="641" y="665"/>
                      <a:pt x="475" y="736"/>
                    </a:cubicBezTo>
                    <a:cubicBezTo>
                      <a:pt x="475" y="736"/>
                      <a:pt x="308" y="783"/>
                      <a:pt x="166" y="831"/>
                    </a:cubicBezTo>
                    <a:close/>
                    <a:moveTo>
                      <a:pt x="546" y="165"/>
                    </a:moveTo>
                    <a:lnTo>
                      <a:pt x="546" y="165"/>
                    </a:lnTo>
                    <a:cubicBezTo>
                      <a:pt x="522" y="260"/>
                      <a:pt x="427" y="332"/>
                      <a:pt x="285" y="403"/>
                    </a:cubicBezTo>
                    <a:cubicBezTo>
                      <a:pt x="190" y="450"/>
                      <a:pt x="142" y="498"/>
                      <a:pt x="142" y="570"/>
                    </a:cubicBezTo>
                    <a:cubicBezTo>
                      <a:pt x="118" y="617"/>
                      <a:pt x="142" y="688"/>
                      <a:pt x="166" y="736"/>
                    </a:cubicBezTo>
                    <a:cubicBezTo>
                      <a:pt x="308" y="688"/>
                      <a:pt x="451" y="640"/>
                      <a:pt x="451" y="640"/>
                    </a:cubicBezTo>
                    <a:cubicBezTo>
                      <a:pt x="570" y="593"/>
                      <a:pt x="641" y="522"/>
                      <a:pt x="665" y="450"/>
                    </a:cubicBezTo>
                    <a:cubicBezTo>
                      <a:pt x="665" y="355"/>
                      <a:pt x="617" y="260"/>
                      <a:pt x="546" y="16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Freeform 101"/>
              <p:cNvSpPr>
                <a:spLocks noChangeArrowheads="1"/>
              </p:cNvSpPr>
              <p:nvPr/>
            </p:nvSpPr>
            <p:spPr bwMode="auto">
              <a:xfrm>
                <a:off x="585238" y="3014113"/>
                <a:ext cx="89155" cy="89155"/>
              </a:xfrm>
              <a:custGeom>
                <a:avLst/>
                <a:gdLst>
                  <a:gd name="T0" fmla="*/ 71 w 404"/>
                  <a:gd name="T1" fmla="*/ 404 h 405"/>
                  <a:gd name="T2" fmla="*/ 71 w 404"/>
                  <a:gd name="T3" fmla="*/ 404 h 405"/>
                  <a:gd name="T4" fmla="*/ 23 w 404"/>
                  <a:gd name="T5" fmla="*/ 380 h 405"/>
                  <a:gd name="T6" fmla="*/ 23 w 404"/>
                  <a:gd name="T7" fmla="*/ 333 h 405"/>
                  <a:gd name="T8" fmla="*/ 332 w 404"/>
                  <a:gd name="T9" fmla="*/ 23 h 405"/>
                  <a:gd name="T10" fmla="*/ 380 w 404"/>
                  <a:gd name="T11" fmla="*/ 48 h 405"/>
                  <a:gd name="T12" fmla="*/ 356 w 404"/>
                  <a:gd name="T13" fmla="*/ 95 h 405"/>
                  <a:gd name="T14" fmla="*/ 95 w 404"/>
                  <a:gd name="T15" fmla="*/ 380 h 405"/>
                  <a:gd name="T16" fmla="*/ 71 w 404"/>
                  <a:gd name="T17" fmla="*/ 40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405">
                    <a:moveTo>
                      <a:pt x="71" y="404"/>
                    </a:moveTo>
                    <a:lnTo>
                      <a:pt x="71" y="404"/>
                    </a:lnTo>
                    <a:cubicBezTo>
                      <a:pt x="47" y="404"/>
                      <a:pt x="47" y="404"/>
                      <a:pt x="23" y="380"/>
                    </a:cubicBezTo>
                    <a:cubicBezTo>
                      <a:pt x="23" y="380"/>
                      <a:pt x="0" y="356"/>
                      <a:pt x="23" y="333"/>
                    </a:cubicBezTo>
                    <a:cubicBezTo>
                      <a:pt x="23" y="309"/>
                      <a:pt x="166" y="95"/>
                      <a:pt x="332" y="23"/>
                    </a:cubicBezTo>
                    <a:cubicBezTo>
                      <a:pt x="332" y="0"/>
                      <a:pt x="380" y="23"/>
                      <a:pt x="380" y="48"/>
                    </a:cubicBezTo>
                    <a:cubicBezTo>
                      <a:pt x="403" y="71"/>
                      <a:pt x="380" y="95"/>
                      <a:pt x="356" y="95"/>
                    </a:cubicBezTo>
                    <a:cubicBezTo>
                      <a:pt x="237" y="190"/>
                      <a:pt x="95" y="380"/>
                      <a:pt x="95" y="380"/>
                    </a:cubicBezTo>
                    <a:lnTo>
                      <a:pt x="71" y="404"/>
                    </a:lnTo>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grpSp>
        <p:nvGrpSpPr>
          <p:cNvPr id="8" name="Группа 7"/>
          <p:cNvGrpSpPr/>
          <p:nvPr/>
        </p:nvGrpSpPr>
        <p:grpSpPr>
          <a:xfrm>
            <a:off x="3887755" y="3332990"/>
            <a:ext cx="7392821" cy="2509010"/>
            <a:chOff x="2915816" y="2499742"/>
            <a:chExt cx="5544616" cy="2160240"/>
          </a:xfrm>
        </p:grpSpPr>
        <p:sp>
          <p:nvSpPr>
            <p:cNvPr id="14" name="Прямоугольник 13"/>
            <p:cNvSpPr/>
            <p:nvPr/>
          </p:nvSpPr>
          <p:spPr>
            <a:xfrm>
              <a:off x="2915816" y="2499742"/>
              <a:ext cx="5544616" cy="216024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TextBox 14"/>
            <p:cNvSpPr txBox="1"/>
            <p:nvPr/>
          </p:nvSpPr>
          <p:spPr>
            <a:xfrm>
              <a:off x="2987824" y="2681157"/>
              <a:ext cx="5328592" cy="92295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Dabei sei gesagt das Docker Root Rechte an der Maschine benötigt, dies gilt</a:t>
              </a:r>
              <a:r>
                <a:rPr lang="de-DE" sz="867" kern="1200" dirty="0">
                  <a:solidFill>
                    <a:srgbClr val="FFFFFF">
                      <a:lumMod val="50000"/>
                    </a:srgbClr>
                  </a:solidFill>
                  <a:latin typeface="Open Sans" charset="0"/>
                  <a:ea typeface="Open Sans" charset="0"/>
                  <a:cs typeface="Open Sans" charset="0"/>
                </a:rPr>
                <a:t>t auch automatisch für </a:t>
              </a:r>
              <a:r>
                <a:rPr lang="de-DE" sz="867" kern="1200" dirty="0" err="1">
                  <a:solidFill>
                    <a:srgbClr val="FFFFFF">
                      <a:lumMod val="50000"/>
                    </a:srgbClr>
                  </a:solidFill>
                  <a:latin typeface="Open Sans" charset="0"/>
                  <a:ea typeface="Open Sans" charset="0"/>
                  <a:cs typeface="Open Sans" charset="0"/>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Wie Sie sich sicher vorstellen können ist dies eine große Sicherheitslücke die nicht außer Acht gelassen werde kann.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Hier für wird in den folgenden Folien genauer darauf eingegangen wie mittels des Managements von Benutzern dafür gesorgt werden kann das ein sicheres und gut laufendes System vorliegt.</a:t>
              </a:r>
            </a:p>
          </p:txBody>
        </p:sp>
        <p:sp>
          <p:nvSpPr>
            <p:cNvPr id="16" name="TextBox 15"/>
            <p:cNvSpPr txBox="1"/>
            <p:nvPr/>
          </p:nvSpPr>
          <p:spPr>
            <a:xfrm>
              <a:off x="2996387" y="4083918"/>
              <a:ext cx="2558633" cy="26499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400" b="0" i="0" u="none" strike="noStrike" kern="1200" cap="none" spc="0" normalizeH="0" baseline="0" noProof="0" dirty="0">
                  <a:ln>
                    <a:noFill/>
                  </a:ln>
                  <a:solidFill>
                    <a:srgbClr val="000000">
                      <a:lumMod val="65000"/>
                      <a:lumOff val="35000"/>
                    </a:srgbClr>
                  </a:solidFill>
                  <a:effectLst/>
                  <a:uLnTx/>
                  <a:uFillTx/>
                  <a:latin typeface="Bebas Neue" charset="0"/>
                  <a:ea typeface="Bebas Neue" charset="0"/>
                  <a:cs typeface="Bebas Neue" charset="0"/>
                  <a:sym typeface="Arial"/>
                </a:rPr>
                <a:t>Warum  ist Benutzer Management so ein großer Punkt</a:t>
              </a: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53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09479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121331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Restrict User access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Benutzer sind in jedem Linux System häufig eine der ersten Stellen wo angegriffen wird. Dies ist hauptsächlich ein Angriffspunkt weil viele Benutzer zu hohe Rechte im System haben. Bzw. Auf fast alles Zugriff haben.</a:t>
              </a: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96324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Restricted </a:t>
              </a: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Sudo</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Sudo</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ein sehr starkes und mächtiges Werkzeug, es kann aber auch jedem Anwender zum Verhängnis werden. Besonders mit der Arbeit mit Docker ist es wichtig das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sudo</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sicher und Vertrauensvoll benutzt wird. Sollte dies nicht der Fall sein können die Konsequenzen ausschlagend sein.</a:t>
              </a: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96685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Restrict Docker</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Mittels Docker können Anwendungen sowie Dienste gestartete werden die ein gesamtes System langlegen und oder angreifbar machen. Aus diesem Grund sollte immer nur eine Hand voll Benutzern Zugriff auf die Docker CLI bekommen.</a:t>
              </a: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96084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Clean &amp; Destroy</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738499"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Jeder Start, Stopp und oder Verwendung von Docker Containern hinterlässt spuren. Diese Spuren müssen stets beseitigt werden um sicherzugehen das keine Rest Informationen wie Passwörter auf dem System vorliegen.</a:t>
              </a: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9218" name="Picture 2" descr="This is Why Combination Locks are Completely Useless - YouTube">
            <a:extLst>
              <a:ext uri="{FF2B5EF4-FFF2-40B4-BE49-F238E27FC236}">
                <a16:creationId xmlns:a16="http://schemas.microsoft.com/office/drawing/2014/main" id="{547D8543-C37B-2E3E-396D-7866B9FD2CC3}"/>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8151" r="28151"/>
          <a:stretch>
            <a:fillRect/>
          </a:stretch>
        </p:blipFill>
        <p:spPr bwMode="auto">
          <a:xfrm>
            <a:off x="0" y="0"/>
            <a:ext cx="5327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2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2303836"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Zugriffkontrolle</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en-GB" sz="1333" kern="1200" dirty="0" err="1">
                <a:solidFill>
                  <a:srgbClr val="FFFFFF"/>
                </a:solidFill>
                <a:latin typeface="Open Sans" charset="0"/>
                <a:ea typeface="Open Sans" charset="0"/>
                <a:cs typeface="Open Sans" charset="0"/>
              </a:rPr>
              <a:t>Richtlinien</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55787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a:extLst>
              <a:ext uri="{FF2B5EF4-FFF2-40B4-BE49-F238E27FC236}">
                <a16:creationId xmlns:a16="http://schemas.microsoft.com/office/drawing/2014/main" id="{0A585F8D-109B-16FD-B03F-C5330BF45A3D}"/>
              </a:ext>
            </a:extLst>
          </p:cNvPr>
          <p:cNvPicPr>
            <a:picLocks noGrp="1" noChangeAspect="1"/>
          </p:cNvPicPr>
          <p:nvPr>
            <p:ph type="pic" sz="quarter" idx="10"/>
          </p:nvPr>
        </p:nvPicPr>
        <p:blipFill rotWithShape="1">
          <a:blip r:embed="rId2"/>
          <a:srcRect l="11485" t="-15453" r="-63459" b="-24177"/>
          <a:stretch/>
        </p:blipFill>
        <p:spPr>
          <a:xfrm>
            <a:off x="0" y="0"/>
            <a:ext cx="12192000" cy="6858000"/>
          </a:xfrm>
          <a:solidFill>
            <a:srgbClr val="FFFFFF"/>
          </a:solidFill>
        </p:spPr>
      </p:pic>
      <p:grpSp>
        <p:nvGrpSpPr>
          <p:cNvPr id="2" name="Группа 1"/>
          <p:cNvGrpSpPr/>
          <p:nvPr/>
        </p:nvGrpSpPr>
        <p:grpSpPr>
          <a:xfrm>
            <a:off x="3119669" y="3621020"/>
            <a:ext cx="8640960" cy="2176276"/>
            <a:chOff x="2339752" y="2715765"/>
            <a:chExt cx="6480720" cy="1632207"/>
          </a:xfrm>
        </p:grpSpPr>
        <p:sp>
          <p:nvSpPr>
            <p:cNvPr id="6" name="Прямоугольник 5"/>
            <p:cNvSpPr/>
            <p:nvPr/>
          </p:nvSpPr>
          <p:spPr>
            <a:xfrm>
              <a:off x="2339752" y="2715766"/>
              <a:ext cx="6480720" cy="163220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2443648" y="3075806"/>
              <a:ext cx="711974"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Richtlinien</a:t>
              </a:r>
            </a:p>
          </p:txBody>
        </p:sp>
        <p:sp>
          <p:nvSpPr>
            <p:cNvPr id="10" name="TextBox 9"/>
            <p:cNvSpPr txBox="1"/>
            <p:nvPr/>
          </p:nvSpPr>
          <p:spPr>
            <a:xfrm>
              <a:off x="2443648" y="3414869"/>
              <a:ext cx="6088792"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Bei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Richtlinien dreht sich alles genau darum fest zu legen wer wo, wie und warum drauf zugreifen darf und unter welchen Umständen dieser Zugriff soweit wie möglich eingeschränkt wird. Für Richtlinien gibt es immer verschiedene Gründe und oder Ideen wie diese angelegt werden sollen. Im folgenden wird Ihnen hierzu eine Recherche Aufgabe gestellt.</a:t>
              </a: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TextBox 14"/>
            <p:cNvSpPr txBox="1"/>
            <p:nvPr/>
          </p:nvSpPr>
          <p:spPr>
            <a:xfrm>
              <a:off x="8615767"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37891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ildplatzhalter 33" descr="Ein Bild, das Essen, Gericht enthält.&#10;&#10;Automatisch generierte Beschreibung">
            <a:extLst>
              <a:ext uri="{FF2B5EF4-FFF2-40B4-BE49-F238E27FC236}">
                <a16:creationId xmlns:a16="http://schemas.microsoft.com/office/drawing/2014/main" id="{3222CA4B-FFA3-5D78-CF9B-2A0B84ACA9F6}"/>
              </a:ext>
            </a:extLst>
          </p:cNvPr>
          <p:cNvPicPr>
            <a:picLocks noGrp="1" noChangeAspect="1"/>
          </p:cNvPicPr>
          <p:nvPr>
            <p:ph type="pic" sz="quarter" idx="10"/>
          </p:nvPr>
        </p:nvPicPr>
        <p:blipFill>
          <a:blip r:embed="rId2"/>
          <a:srcRect t="10455" b="10455"/>
          <a:stretch>
            <a:fillRect/>
          </a:stretch>
        </p:blipFill>
        <p:spPr>
          <a:xfrm>
            <a:off x="2063750" y="0"/>
            <a:ext cx="10128250" cy="4005263"/>
          </a:xfrm>
        </p:spPr>
      </p:pic>
      <p:sp>
        <p:nvSpPr>
          <p:cNvPr id="5" name="TextBox 4"/>
          <p:cNvSpPr txBox="1"/>
          <p:nvPr/>
        </p:nvSpPr>
        <p:spPr>
          <a:xfrm>
            <a:off x="143339" y="4323536"/>
            <a:ext cx="1156086"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Aufgabe</a:t>
            </a:r>
          </a:p>
        </p:txBody>
      </p:sp>
      <p:grpSp>
        <p:nvGrpSpPr>
          <p:cNvPr id="2" name="Группа 1"/>
          <p:cNvGrpSpPr/>
          <p:nvPr/>
        </p:nvGrpSpPr>
        <p:grpSpPr>
          <a:xfrm>
            <a:off x="2543605" y="3621021"/>
            <a:ext cx="4416491" cy="1920213"/>
            <a:chOff x="1907704" y="2715766"/>
            <a:chExt cx="3312368" cy="1440160"/>
          </a:xfrm>
        </p:grpSpPr>
        <p:sp>
          <p:nvSpPr>
            <p:cNvPr id="6" name="Прямоугольник 5"/>
            <p:cNvSpPr/>
            <p:nvPr/>
          </p:nvSpPr>
          <p:spPr>
            <a:xfrm>
              <a:off x="1907704" y="2715766"/>
              <a:ext cx="3312368" cy="144016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7" name="Прямоугольник 6"/>
            <p:cNvSpPr/>
            <p:nvPr/>
          </p:nvSpPr>
          <p:spPr>
            <a:xfrm>
              <a:off x="1907704" y="271576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1979442" y="3019909"/>
              <a:ext cx="76607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Recherche</a:t>
              </a:r>
            </a:p>
          </p:txBody>
        </p:sp>
        <p:sp>
          <p:nvSpPr>
            <p:cNvPr id="9" name="TextBox 8"/>
            <p:cNvSpPr txBox="1"/>
            <p:nvPr/>
          </p:nvSpPr>
          <p:spPr>
            <a:xfrm>
              <a:off x="1979442" y="3313339"/>
              <a:ext cx="3240630" cy="50369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Recherchieren Sie nach Beispielen für Richtlinien bei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gehen Sie besonders ins Detail wofür diese Richtlinien sind. Versuchen Sie zu verstehen warum man diese Richtlinien erstellt hat,</a:t>
              </a:r>
            </a:p>
          </p:txBody>
        </p:sp>
        <p:grpSp>
          <p:nvGrpSpPr>
            <p:cNvPr id="10" name="Группа 9"/>
            <p:cNvGrpSpPr/>
            <p:nvPr/>
          </p:nvGrpSpPr>
          <p:grpSpPr>
            <a:xfrm>
              <a:off x="4788024" y="2878419"/>
              <a:ext cx="288031" cy="250757"/>
              <a:chOff x="685241" y="3612514"/>
              <a:chExt cx="406897" cy="354240"/>
            </a:xfrm>
            <a:solidFill>
              <a:schemeClr val="tx1">
                <a:lumMod val="95000"/>
                <a:lumOff val="5000"/>
              </a:schemeClr>
            </a:solidFill>
          </p:grpSpPr>
          <p:sp>
            <p:nvSpPr>
              <p:cNvPr id="11"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2"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grpSp>
        <p:nvGrpSpPr>
          <p:cNvPr id="31" name="Группа 30"/>
          <p:cNvGrpSpPr/>
          <p:nvPr/>
        </p:nvGrpSpPr>
        <p:grpSpPr>
          <a:xfrm>
            <a:off x="7177932" y="3625293"/>
            <a:ext cx="4416491" cy="1920213"/>
            <a:chOff x="5383449" y="2718970"/>
            <a:chExt cx="3312368" cy="1440160"/>
          </a:xfrm>
        </p:grpSpPr>
        <p:sp>
          <p:nvSpPr>
            <p:cNvPr id="17" name="Прямоугольник 16"/>
            <p:cNvSpPr/>
            <p:nvPr/>
          </p:nvSpPr>
          <p:spPr>
            <a:xfrm>
              <a:off x="5383449" y="2718970"/>
              <a:ext cx="3312368" cy="144016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5383449" y="271897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5455187" y="3023113"/>
              <a:ext cx="97646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Überlegungen</a:t>
              </a:r>
            </a:p>
          </p:txBody>
        </p:sp>
        <p:sp>
          <p:nvSpPr>
            <p:cNvPr id="20" name="TextBox 19"/>
            <p:cNvSpPr txBox="1"/>
            <p:nvPr/>
          </p:nvSpPr>
          <p:spPr>
            <a:xfrm>
              <a:off x="5455187" y="3316543"/>
              <a:ext cx="3240630"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Denken Sie sich eine eigene Richtline in der Theorie aus, zeichnen Sie diese vielleicht Grafisch auf um Sie besser zu verdeutlichen.</a:t>
              </a:r>
            </a:p>
          </p:txBody>
        </p:sp>
        <p:grpSp>
          <p:nvGrpSpPr>
            <p:cNvPr id="21" name="Группа 20"/>
            <p:cNvGrpSpPr/>
            <p:nvPr/>
          </p:nvGrpSpPr>
          <p:grpSpPr>
            <a:xfrm>
              <a:off x="8263769" y="2881623"/>
              <a:ext cx="288031" cy="250757"/>
              <a:chOff x="685241" y="3612514"/>
              <a:chExt cx="406897" cy="354240"/>
            </a:xfrm>
            <a:solidFill>
              <a:schemeClr val="tx1">
                <a:lumMod val="95000"/>
                <a:lumOff val="5000"/>
              </a:schemeClr>
            </a:solidFill>
          </p:grpSpPr>
          <p:sp>
            <p:nvSpPr>
              <p:cNvPr id="22"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5"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6"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7"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95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2303836"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Zugriffkontrolle</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465742" cy="367280"/>
          </a:xfrm>
          <a:prstGeom prst="rect">
            <a:avLst/>
          </a:prstGeom>
          <a:noFill/>
        </p:spPr>
        <p:txBody>
          <a:bodyPr wrap="square" rtlCol="0">
            <a:spAutoFit/>
          </a:bodyPr>
          <a:lstStyle/>
          <a:p>
            <a:pPr lvl="0" defTabSz="914377">
              <a:lnSpc>
                <a:spcPct val="150000"/>
              </a:lnSpc>
              <a:buClrTx/>
            </a:pPr>
            <a:r>
              <a:rPr lang="en-GB" sz="1333" kern="1200" dirty="0">
                <a:solidFill>
                  <a:srgbClr val="FFFFFF"/>
                </a:solidFill>
                <a:latin typeface="Open Sans" charset="0"/>
                <a:ea typeface="Open Sans" charset="0"/>
                <a:cs typeface="Open Sans" charset="0"/>
              </a:rPr>
              <a:t>Service Accounts</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94520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7A65366-0CCD-4C84-2F08-58BD1C1342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288880"/>
            <a:ext cx="10905066" cy="428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37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Docker : Kubernetes Service Account, RBAC, IAM - 2021">
            <a:extLst>
              <a:ext uri="{FF2B5EF4-FFF2-40B4-BE49-F238E27FC236}">
                <a16:creationId xmlns:a16="http://schemas.microsoft.com/office/drawing/2014/main" id="{2B95F49B-DE94-0350-E407-A0DEE64C12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99628" y="643466"/>
            <a:ext cx="819274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906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Grafik 3">
            <a:extLst>
              <a:ext uri="{FF2B5EF4-FFF2-40B4-BE49-F238E27FC236}">
                <a16:creationId xmlns:a16="http://schemas.microsoft.com/office/drawing/2014/main" id="{856853A8-EE1A-6626-88E6-170EC1653F09}"/>
              </a:ext>
            </a:extLst>
          </p:cNvPr>
          <p:cNvPicPr>
            <a:picLocks noChangeAspect="1"/>
          </p:cNvPicPr>
          <p:nvPr/>
        </p:nvPicPr>
        <p:blipFill>
          <a:blip r:embed="rId2"/>
          <a:stretch>
            <a:fillRect/>
          </a:stretch>
        </p:blipFill>
        <p:spPr>
          <a:xfrm>
            <a:off x="1263578" y="2071397"/>
            <a:ext cx="9664846" cy="2537022"/>
          </a:xfrm>
          <a:prstGeom prst="rect">
            <a:avLst/>
          </a:prstGeom>
        </p:spPr>
      </p:pic>
    </p:spTree>
    <p:extLst>
      <p:ext uri="{BB962C8B-B14F-4D97-AF65-F5344CB8AC3E}">
        <p14:creationId xmlns:p14="http://schemas.microsoft.com/office/powerpoint/2010/main" val="533270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Grafik 3">
            <a:extLst>
              <a:ext uri="{FF2B5EF4-FFF2-40B4-BE49-F238E27FC236}">
                <a16:creationId xmlns:a16="http://schemas.microsoft.com/office/drawing/2014/main" id="{D0A320C4-383D-4AB6-52DD-0EBC3D7FE006}"/>
              </a:ext>
            </a:extLst>
          </p:cNvPr>
          <p:cNvPicPr>
            <a:picLocks noChangeAspect="1"/>
          </p:cNvPicPr>
          <p:nvPr/>
        </p:nvPicPr>
        <p:blipFill>
          <a:blip r:embed="rId2"/>
          <a:stretch>
            <a:fillRect/>
          </a:stretch>
        </p:blipFill>
        <p:spPr>
          <a:xfrm>
            <a:off x="1263578" y="2155965"/>
            <a:ext cx="9664846" cy="2367886"/>
          </a:xfrm>
          <a:prstGeom prst="rect">
            <a:avLst/>
          </a:prstGeom>
        </p:spPr>
      </p:pic>
    </p:spTree>
    <p:extLst>
      <p:ext uri="{BB962C8B-B14F-4D97-AF65-F5344CB8AC3E}">
        <p14:creationId xmlns:p14="http://schemas.microsoft.com/office/powerpoint/2010/main" val="38811804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988319"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Cluster Erweiterungen</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674993"/>
          </a:xfrm>
          <a:prstGeom prst="rect">
            <a:avLst/>
          </a:prstGeom>
          <a:noFill/>
        </p:spPr>
        <p:txBody>
          <a:bodyPr wrap="square" rtlCol="0">
            <a:spAutoFit/>
          </a:bodyPr>
          <a:lstStyle/>
          <a:p>
            <a:pPr lvl="0" defTabSz="914377">
              <a:lnSpc>
                <a:spcPct val="150000"/>
              </a:lnSpc>
              <a:buClrTx/>
              <a:defRPr/>
            </a:pPr>
            <a:r>
              <a:rPr lang="en-GB" sz="1333" kern="1200" dirty="0">
                <a:solidFill>
                  <a:srgbClr val="FFFFFF"/>
                </a:solidFill>
                <a:latin typeface="Open Sans" charset="0"/>
                <a:ea typeface="Open Sans" charset="0"/>
                <a:cs typeface="Open Sans" charset="0"/>
              </a:rPr>
              <a:t>Monitoring und Logging (</a:t>
            </a:r>
            <a:r>
              <a:rPr lang="en-GB" sz="1333" kern="1200" dirty="0" err="1">
                <a:solidFill>
                  <a:srgbClr val="FFFFFF"/>
                </a:solidFill>
                <a:latin typeface="Open Sans" charset="0"/>
                <a:ea typeface="Open Sans" charset="0"/>
                <a:cs typeface="Open Sans" charset="0"/>
              </a:rPr>
              <a:t>Fluentd</a:t>
            </a:r>
            <a:r>
              <a:rPr lang="en-GB" sz="1333" kern="1200" dirty="0">
                <a:solidFill>
                  <a:srgbClr val="FFFFFF"/>
                </a:solidFill>
                <a:latin typeface="Open Sans" charset="0"/>
                <a:ea typeface="Open Sans" charset="0"/>
                <a:cs typeface="Open Sans" charset="0"/>
              </a:rPr>
              <a:t>, Elastic, Prometheus)</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DCE69344-08DC-0543-4473-6158F3F9D434}"/>
              </a:ext>
            </a:extLst>
          </p:cNvPr>
          <p:cNvPicPr>
            <a:picLocks noGrp="1" noChangeAspect="1"/>
          </p:cNvPicPr>
          <p:nvPr>
            <p:ph type="pic" sz="quarter" idx="10"/>
          </p:nvPr>
        </p:nvPicPr>
        <p:blipFill>
          <a:blip r:embed="rId3"/>
          <a:srcRect l="9531" r="9531"/>
          <a:stretch>
            <a:fillRect/>
          </a:stretch>
        </p:blipFill>
        <p:spPr>
          <a:xfrm>
            <a:off x="4702175" y="0"/>
            <a:ext cx="7489825" cy="6858000"/>
          </a:xfrm>
        </p:spPr>
      </p:pic>
    </p:spTree>
    <p:extLst>
      <p:ext uri="{BB962C8B-B14F-4D97-AF65-F5344CB8AC3E}">
        <p14:creationId xmlns:p14="http://schemas.microsoft.com/office/powerpoint/2010/main" val="291329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itHub - fluent/fluentd: Fluentd: Unified Logging Layer (project under CNCF)">
            <a:extLst>
              <a:ext uri="{FF2B5EF4-FFF2-40B4-BE49-F238E27FC236}">
                <a16:creationId xmlns:a16="http://schemas.microsoft.com/office/drawing/2014/main" id="{FE14D4BE-8338-7FD5-446F-428F26E70D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56902" y="643466"/>
            <a:ext cx="8878195"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385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95CAC4-EF82-3D9B-C9E8-17A4C218ED78}"/>
              </a:ext>
            </a:extLst>
          </p:cNvPr>
          <p:cNvPicPr>
            <a:picLocks noChangeAspect="1"/>
          </p:cNvPicPr>
          <p:nvPr/>
        </p:nvPicPr>
        <p:blipFill>
          <a:blip r:embed="rId2"/>
          <a:stretch>
            <a:fillRect/>
          </a:stretch>
        </p:blipFill>
        <p:spPr>
          <a:xfrm>
            <a:off x="643467" y="879940"/>
            <a:ext cx="10905066" cy="5098119"/>
          </a:xfrm>
          <a:prstGeom prst="rect">
            <a:avLst/>
          </a:prstGeom>
        </p:spPr>
      </p:pic>
    </p:spTree>
    <p:extLst>
      <p:ext uri="{BB962C8B-B14F-4D97-AF65-F5344CB8AC3E}">
        <p14:creationId xmlns:p14="http://schemas.microsoft.com/office/powerpoint/2010/main" val="2597068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descr="Ein Bild, das Text, Frachtcontainer, Outdoorobjekt enthält.&#10;&#10;Automatisch generierte Beschreibung">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a:blip r:embed="rId4"/>
          <a:srcRect t="2283" b="2283"/>
          <a:stretch>
            <a:fillRect/>
          </a:stretch>
        </p:blipFill>
        <p:spPr>
          <a:xfrm>
            <a:off x="1055688" y="2011363"/>
            <a:ext cx="4970462" cy="3171825"/>
          </a:xfrm>
        </p:spPr>
      </p:pic>
      <p:grpSp>
        <p:nvGrpSpPr>
          <p:cNvPr id="11" name="Группа 10"/>
          <p:cNvGrpSpPr/>
          <p:nvPr/>
        </p:nvGrpSpPr>
        <p:grpSpPr>
          <a:xfrm>
            <a:off x="4801318" y="4113962"/>
            <a:ext cx="6144683" cy="1743913"/>
            <a:chOff x="2915816" y="1635646"/>
            <a:chExt cx="4608512" cy="1660904"/>
          </a:xfrm>
        </p:grpSpPr>
        <p:sp>
          <p:nvSpPr>
            <p:cNvPr id="3" name="Прямоугольник 2"/>
            <p:cNvSpPr/>
            <p:nvPr/>
          </p:nvSpPr>
          <p:spPr>
            <a:xfrm>
              <a:off x="2915816" y="1635646"/>
              <a:ext cx="4608512" cy="1660904"/>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1290257" cy="32243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 Prometheus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6" name="TextBox 5"/>
            <p:cNvSpPr txBox="1"/>
            <p:nvPr/>
          </p:nvSpPr>
          <p:spPr>
            <a:xfrm>
              <a:off x="2987554" y="2233218"/>
              <a:ext cx="4320750" cy="83028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Prometheus is an open-source systems monitoring and alerting toolkit originally built at SoundCloud. Since its inception in 2012, many companies and organizations have adopted Prometheus, and the project has a very active developer and user community. It is now a standalone open source project and maintained independently of any company.</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023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B1AA776-8BAB-50FA-84F5-114CD6BEBE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1392" y="643466"/>
            <a:ext cx="10129215"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522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67710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600" kern="1200" dirty="0">
                  <a:solidFill>
                    <a:srgbClr val="383838"/>
                  </a:solidFill>
                  <a:latin typeface="Bebas Neue" charset="0"/>
                  <a:ea typeface="Bebas Neue" charset="0"/>
                  <a:cs typeface="Bebas Neue" charset="0"/>
                </a:rPr>
                <a:t>Recherche</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Schauen Sie sich folgenden Link an </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hlinkClick r:id="rId4"/>
                </a:rPr>
                <a:t>https://github.com/prometheus-operator/kube-prometheus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versuchen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SIe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zu verstehen in wie fern hier Prometheus angesetzt wird. Finden Sie zudem Beispiele für</a:t>
              </a:r>
              <a:r>
                <a:rPr lang="de-DE" sz="867" kern="1200" dirty="0">
                  <a:solidFill>
                    <a:srgbClr val="FFFFFF">
                      <a:lumMod val="50000"/>
                    </a:srgbClr>
                  </a:solidFill>
                  <a:latin typeface="Open Sans" charset="0"/>
                  <a:ea typeface="Open Sans" charset="0"/>
                  <a:cs typeface="Open Sans" charset="0"/>
                </a:rPr>
                <a:t>r was Prometheus eingesetzt werden kann und für welche Fälle es besonders gut geeignet ist.</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46276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988319"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Cluster Erweiterungen</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lvl="0" defTabSz="914377">
              <a:lnSpc>
                <a:spcPct val="150000"/>
              </a:lnSpc>
              <a:buClrTx/>
              <a:defRPr/>
            </a:pPr>
            <a:r>
              <a:rPr lang="en-GB" sz="1333" kern="1200" dirty="0">
                <a:solidFill>
                  <a:srgbClr val="FFFFFF"/>
                </a:solidFill>
                <a:latin typeface="Open Sans" charset="0"/>
                <a:ea typeface="Open Sans" charset="0"/>
                <a:cs typeface="Open Sans" charset="0"/>
              </a:rPr>
              <a:t>Cluster DNS</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DCE69344-08DC-0543-4473-6158F3F9D434}"/>
              </a:ext>
            </a:extLst>
          </p:cNvPr>
          <p:cNvPicPr>
            <a:picLocks noGrp="1" noChangeAspect="1"/>
          </p:cNvPicPr>
          <p:nvPr>
            <p:ph type="pic" sz="quarter" idx="10"/>
          </p:nvPr>
        </p:nvPicPr>
        <p:blipFill>
          <a:blip r:embed="rId3"/>
          <a:srcRect l="9531" r="9531"/>
          <a:stretch>
            <a:fillRect/>
          </a:stretch>
        </p:blipFill>
        <p:spPr>
          <a:xfrm>
            <a:off x="4702175" y="0"/>
            <a:ext cx="7489825" cy="6858000"/>
          </a:xfrm>
        </p:spPr>
      </p:pic>
      <p:sp>
        <p:nvSpPr>
          <p:cNvPr id="2" name="AutoShape 2" descr="Using kube-dns | Kubernetes Engine Documentation | Google Cloud">
            <a:extLst>
              <a:ext uri="{FF2B5EF4-FFF2-40B4-BE49-F238E27FC236}">
                <a16:creationId xmlns:a16="http://schemas.microsoft.com/office/drawing/2014/main" id="{34550EB2-9CD3-4BF7-5EFD-9008B1ED00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63104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BA10B2C-88B5-CB24-8EC1-7DF217A1C0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3500" y="642938"/>
            <a:ext cx="95250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914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Группа 10"/>
          <p:cNvGrpSpPr/>
          <p:nvPr/>
        </p:nvGrpSpPr>
        <p:grpSpPr>
          <a:xfrm>
            <a:off x="4323081" y="2333265"/>
            <a:ext cx="3940387" cy="3706855"/>
            <a:chOff x="2952750" y="1471930"/>
            <a:chExt cx="3375025" cy="3175000"/>
          </a:xfrm>
        </p:grpSpPr>
        <p:sp>
          <p:nvSpPr>
            <p:cNvPr id="2" name="Freeform 7"/>
            <p:cNvSpPr>
              <a:spLocks noChangeArrowheads="1"/>
            </p:cNvSpPr>
            <p:nvPr/>
          </p:nvSpPr>
          <p:spPr bwMode="auto">
            <a:xfrm>
              <a:off x="4416425" y="2699068"/>
              <a:ext cx="441325" cy="414337"/>
            </a:xfrm>
            <a:custGeom>
              <a:avLst/>
              <a:gdLst>
                <a:gd name="T0" fmla="*/ 0 w 1224"/>
                <a:gd name="T1" fmla="*/ 66 h 1149"/>
                <a:gd name="T2" fmla="*/ 0 w 1224"/>
                <a:gd name="T3" fmla="*/ 66 h 1149"/>
                <a:gd name="T4" fmla="*/ 601 w 1224"/>
                <a:gd name="T5" fmla="*/ 1148 h 1149"/>
                <a:gd name="T6" fmla="*/ 1223 w 1224"/>
                <a:gd name="T7" fmla="*/ 77 h 1149"/>
                <a:gd name="T8" fmla="*/ 568 w 1224"/>
                <a:gd name="T9" fmla="*/ 0 h 1149"/>
                <a:gd name="T10" fmla="*/ 0 w 1224"/>
                <a:gd name="T11" fmla="*/ 66 h 1149"/>
              </a:gdLst>
              <a:ahLst/>
              <a:cxnLst>
                <a:cxn ang="0">
                  <a:pos x="T0" y="T1"/>
                </a:cxn>
                <a:cxn ang="0">
                  <a:pos x="T2" y="T3"/>
                </a:cxn>
                <a:cxn ang="0">
                  <a:pos x="T4" y="T5"/>
                </a:cxn>
                <a:cxn ang="0">
                  <a:pos x="T6" y="T7"/>
                </a:cxn>
                <a:cxn ang="0">
                  <a:pos x="T8" y="T9"/>
                </a:cxn>
                <a:cxn ang="0">
                  <a:pos x="T10" y="T11"/>
                </a:cxn>
              </a:cxnLst>
              <a:rect l="0" t="0" r="r" b="b"/>
              <a:pathLst>
                <a:path w="1224" h="1149">
                  <a:moveTo>
                    <a:pt x="0" y="66"/>
                  </a:moveTo>
                  <a:lnTo>
                    <a:pt x="0" y="66"/>
                  </a:lnTo>
                  <a:cubicBezTo>
                    <a:pt x="120" y="471"/>
                    <a:pt x="328" y="842"/>
                    <a:pt x="601" y="1148"/>
                  </a:cubicBezTo>
                  <a:cubicBezTo>
                    <a:pt x="885" y="853"/>
                    <a:pt x="1103" y="481"/>
                    <a:pt x="1223" y="77"/>
                  </a:cubicBezTo>
                  <a:cubicBezTo>
                    <a:pt x="1016" y="33"/>
                    <a:pt x="797" y="0"/>
                    <a:pt x="568" y="0"/>
                  </a:cubicBezTo>
                  <a:cubicBezTo>
                    <a:pt x="383" y="0"/>
                    <a:pt x="186" y="22"/>
                    <a:pt x="0" y="66"/>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 name="Freeform 8"/>
            <p:cNvSpPr>
              <a:spLocks noChangeArrowheads="1"/>
            </p:cNvSpPr>
            <p:nvPr/>
          </p:nvSpPr>
          <p:spPr bwMode="auto">
            <a:xfrm>
              <a:off x="2952750" y="1471930"/>
              <a:ext cx="1692275" cy="1920875"/>
            </a:xfrm>
            <a:custGeom>
              <a:avLst/>
              <a:gdLst>
                <a:gd name="T0" fmla="*/ 4066 w 4700"/>
                <a:gd name="T1" fmla="*/ 3475 h 5334"/>
                <a:gd name="T2" fmla="*/ 4066 w 4700"/>
                <a:gd name="T3" fmla="*/ 3475 h 5334"/>
                <a:gd name="T4" fmla="*/ 3968 w 4700"/>
                <a:gd name="T5" fmla="*/ 2743 h 5334"/>
                <a:gd name="T6" fmla="*/ 4699 w 4700"/>
                <a:gd name="T7" fmla="*/ 886 h 5334"/>
                <a:gd name="T8" fmla="*/ 2700 w 4700"/>
                <a:gd name="T9" fmla="*/ 0 h 5334"/>
                <a:gd name="T10" fmla="*/ 0 w 4700"/>
                <a:gd name="T11" fmla="*/ 2711 h 5334"/>
                <a:gd name="T12" fmla="*/ 2044 w 4700"/>
                <a:gd name="T13" fmla="*/ 5333 h 5334"/>
                <a:gd name="T14" fmla="*/ 4066 w 4700"/>
                <a:gd name="T15" fmla="*/ 3475 h 5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0" h="5334">
                  <a:moveTo>
                    <a:pt x="4066" y="3475"/>
                  </a:moveTo>
                  <a:lnTo>
                    <a:pt x="4066" y="3475"/>
                  </a:lnTo>
                  <a:cubicBezTo>
                    <a:pt x="4001" y="3235"/>
                    <a:pt x="3968" y="2994"/>
                    <a:pt x="3968" y="2743"/>
                  </a:cubicBezTo>
                  <a:cubicBezTo>
                    <a:pt x="3968" y="2022"/>
                    <a:pt x="4252" y="1367"/>
                    <a:pt x="4699" y="886"/>
                  </a:cubicBezTo>
                  <a:cubicBezTo>
                    <a:pt x="4208" y="339"/>
                    <a:pt x="3498" y="0"/>
                    <a:pt x="2700" y="0"/>
                  </a:cubicBezTo>
                  <a:cubicBezTo>
                    <a:pt x="1214" y="0"/>
                    <a:pt x="0" y="1214"/>
                    <a:pt x="0" y="2711"/>
                  </a:cubicBezTo>
                  <a:cubicBezTo>
                    <a:pt x="0" y="3978"/>
                    <a:pt x="875" y="5038"/>
                    <a:pt x="2044" y="5333"/>
                  </a:cubicBezTo>
                  <a:cubicBezTo>
                    <a:pt x="2329" y="4393"/>
                    <a:pt x="3104" y="3683"/>
                    <a:pt x="4066" y="3475"/>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4" name="Freeform 9"/>
            <p:cNvSpPr>
              <a:spLocks noChangeArrowheads="1"/>
            </p:cNvSpPr>
            <p:nvPr/>
          </p:nvSpPr>
          <p:spPr bwMode="auto">
            <a:xfrm>
              <a:off x="4643438" y="1483043"/>
              <a:ext cx="1684337" cy="1928812"/>
            </a:xfrm>
            <a:custGeom>
              <a:avLst/>
              <a:gdLst>
                <a:gd name="T0" fmla="*/ 4678 w 4679"/>
                <a:gd name="T1" fmla="*/ 2710 h 5356"/>
                <a:gd name="T2" fmla="*/ 4678 w 4679"/>
                <a:gd name="T3" fmla="*/ 2710 h 5356"/>
                <a:gd name="T4" fmla="*/ 1978 w 4679"/>
                <a:gd name="T5" fmla="*/ 0 h 5356"/>
                <a:gd name="T6" fmla="*/ 0 w 4679"/>
                <a:gd name="T7" fmla="*/ 853 h 5356"/>
                <a:gd name="T8" fmla="*/ 711 w 4679"/>
                <a:gd name="T9" fmla="*/ 2678 h 5356"/>
                <a:gd name="T10" fmla="*/ 590 w 4679"/>
                <a:gd name="T11" fmla="*/ 3453 h 5356"/>
                <a:gd name="T12" fmla="*/ 2547 w 4679"/>
                <a:gd name="T13" fmla="*/ 5355 h 5356"/>
                <a:gd name="T14" fmla="*/ 4678 w 4679"/>
                <a:gd name="T15" fmla="*/ 2710 h 5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9" h="5356">
                  <a:moveTo>
                    <a:pt x="4678" y="2710"/>
                  </a:moveTo>
                  <a:lnTo>
                    <a:pt x="4678" y="2710"/>
                  </a:lnTo>
                  <a:cubicBezTo>
                    <a:pt x="4678" y="1213"/>
                    <a:pt x="3465" y="0"/>
                    <a:pt x="1978" y="0"/>
                  </a:cubicBezTo>
                  <a:cubicBezTo>
                    <a:pt x="1202" y="0"/>
                    <a:pt x="503" y="328"/>
                    <a:pt x="0" y="853"/>
                  </a:cubicBezTo>
                  <a:cubicBezTo>
                    <a:pt x="437" y="1334"/>
                    <a:pt x="711" y="1967"/>
                    <a:pt x="711" y="2678"/>
                  </a:cubicBezTo>
                  <a:cubicBezTo>
                    <a:pt x="711" y="2950"/>
                    <a:pt x="667" y="3212"/>
                    <a:pt x="590" y="3453"/>
                  </a:cubicBezTo>
                  <a:cubicBezTo>
                    <a:pt x="1530" y="3693"/>
                    <a:pt x="2284" y="4415"/>
                    <a:pt x="2547" y="5355"/>
                  </a:cubicBezTo>
                  <a:cubicBezTo>
                    <a:pt x="3760" y="5092"/>
                    <a:pt x="4678" y="4010"/>
                    <a:pt x="4678" y="2710"/>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5" name="Freeform 10"/>
            <p:cNvSpPr>
              <a:spLocks noChangeArrowheads="1"/>
            </p:cNvSpPr>
            <p:nvPr/>
          </p:nvSpPr>
          <p:spPr bwMode="auto">
            <a:xfrm>
              <a:off x="3648075" y="3111818"/>
              <a:ext cx="1947863" cy="1535112"/>
            </a:xfrm>
            <a:custGeom>
              <a:avLst/>
              <a:gdLst>
                <a:gd name="T0" fmla="*/ 2732 w 5410"/>
                <a:gd name="T1" fmla="*/ 0 h 4264"/>
                <a:gd name="T2" fmla="*/ 2732 w 5410"/>
                <a:gd name="T3" fmla="*/ 0 h 4264"/>
                <a:gd name="T4" fmla="*/ 765 w 5410"/>
                <a:gd name="T5" fmla="*/ 853 h 4264"/>
                <a:gd name="T6" fmla="*/ 109 w 5410"/>
                <a:gd name="T7" fmla="*/ 776 h 4264"/>
                <a:gd name="T8" fmla="*/ 0 w 5410"/>
                <a:gd name="T9" fmla="*/ 1563 h 4264"/>
                <a:gd name="T10" fmla="*/ 2699 w 5410"/>
                <a:gd name="T11" fmla="*/ 4263 h 4264"/>
                <a:gd name="T12" fmla="*/ 5409 w 5410"/>
                <a:gd name="T13" fmla="*/ 1563 h 4264"/>
                <a:gd name="T14" fmla="*/ 5311 w 5410"/>
                <a:gd name="T15" fmla="*/ 831 h 4264"/>
                <a:gd name="T16" fmla="*/ 4742 w 5410"/>
                <a:gd name="T17" fmla="*/ 885 h 4264"/>
                <a:gd name="T18" fmla="*/ 2732 w 5410"/>
                <a:gd name="T19" fmla="*/ 0 h 4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0" h="4264">
                  <a:moveTo>
                    <a:pt x="2732" y="0"/>
                  </a:moveTo>
                  <a:lnTo>
                    <a:pt x="2732" y="0"/>
                  </a:lnTo>
                  <a:cubicBezTo>
                    <a:pt x="2241" y="525"/>
                    <a:pt x="1541" y="853"/>
                    <a:pt x="765" y="853"/>
                  </a:cubicBezTo>
                  <a:cubicBezTo>
                    <a:pt x="546" y="853"/>
                    <a:pt x="328" y="831"/>
                    <a:pt x="109" y="776"/>
                  </a:cubicBezTo>
                  <a:cubicBezTo>
                    <a:pt x="44" y="1028"/>
                    <a:pt x="0" y="1290"/>
                    <a:pt x="0" y="1563"/>
                  </a:cubicBezTo>
                  <a:cubicBezTo>
                    <a:pt x="0" y="3049"/>
                    <a:pt x="1213" y="4263"/>
                    <a:pt x="2699" y="4263"/>
                  </a:cubicBezTo>
                  <a:cubicBezTo>
                    <a:pt x="4196" y="4263"/>
                    <a:pt x="5409" y="3049"/>
                    <a:pt x="5409" y="1563"/>
                  </a:cubicBezTo>
                  <a:cubicBezTo>
                    <a:pt x="5409" y="1301"/>
                    <a:pt x="5376" y="1060"/>
                    <a:pt x="5311" y="831"/>
                  </a:cubicBezTo>
                  <a:cubicBezTo>
                    <a:pt x="5125" y="863"/>
                    <a:pt x="4939" y="885"/>
                    <a:pt x="4742" y="885"/>
                  </a:cubicBezTo>
                  <a:cubicBezTo>
                    <a:pt x="3945" y="885"/>
                    <a:pt x="3234" y="547"/>
                    <a:pt x="2732" y="0"/>
                  </a:cubicBezTo>
                </a:path>
              </a:pathLst>
            </a:custGeom>
            <a:solidFill>
              <a:schemeClr val="accent5"/>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 Box 11"/>
            <p:cNvSpPr txBox="1">
              <a:spLocks noChangeArrowheads="1"/>
            </p:cNvSpPr>
            <p:nvPr/>
          </p:nvSpPr>
          <p:spPr bwMode="auto">
            <a:xfrm>
              <a:off x="3594100" y="2049780"/>
              <a:ext cx="54610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5467"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sp>
          <p:nvSpPr>
            <p:cNvPr id="7" name="Text Box 12"/>
            <p:cNvSpPr txBox="1">
              <a:spLocks noChangeArrowheads="1"/>
            </p:cNvSpPr>
            <p:nvPr/>
          </p:nvSpPr>
          <p:spPr bwMode="auto">
            <a:xfrm>
              <a:off x="5324475" y="2049780"/>
              <a:ext cx="506414"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5467"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02</a:t>
              </a:r>
            </a:p>
          </p:txBody>
        </p:sp>
        <p:sp>
          <p:nvSpPr>
            <p:cNvPr id="8" name="Text Box 13"/>
            <p:cNvSpPr txBox="1">
              <a:spLocks noChangeArrowheads="1"/>
            </p:cNvSpPr>
            <p:nvPr/>
          </p:nvSpPr>
          <p:spPr bwMode="auto">
            <a:xfrm>
              <a:off x="4427538" y="3619818"/>
              <a:ext cx="479742"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5467"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03</a:t>
              </a:r>
            </a:p>
          </p:txBody>
        </p:sp>
      </p:grpSp>
      <p:sp>
        <p:nvSpPr>
          <p:cNvPr id="9" name="TextBox 8"/>
          <p:cNvSpPr txBox="1"/>
          <p:nvPr/>
        </p:nvSpPr>
        <p:spPr>
          <a:xfrm>
            <a:off x="5401096" y="860476"/>
            <a:ext cx="1755610"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lang="de-DE" sz="3067" kern="1200" dirty="0">
                <a:solidFill>
                  <a:srgbClr val="383838"/>
                </a:solidFill>
                <a:latin typeface="Bebas Neue" charset="0"/>
                <a:ea typeface="Bebas Neue" charset="0"/>
                <a:cs typeface="Bebas Neue" charset="0"/>
              </a:rPr>
              <a:t>Cluster DNS</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5091166" y="1341232"/>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Warum</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ist</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diese</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Thematik</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so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wichtig</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endParaRPr kumimoji="0" lang="ru-RU"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26" name="Группа 25"/>
          <p:cNvGrpSpPr/>
          <p:nvPr/>
        </p:nvGrpSpPr>
        <p:grpSpPr>
          <a:xfrm>
            <a:off x="8638117" y="2844926"/>
            <a:ext cx="2436283" cy="562058"/>
            <a:chOff x="6478588" y="2133696"/>
            <a:chExt cx="1827212" cy="421544"/>
          </a:xfrm>
        </p:grpSpPr>
        <p:sp>
          <p:nvSpPr>
            <p:cNvPr id="12" name="Text Box 10"/>
            <p:cNvSpPr txBox="1">
              <a:spLocks noChangeArrowheads="1"/>
            </p:cNvSpPr>
            <p:nvPr/>
          </p:nvSpPr>
          <p:spPr bwMode="auto">
            <a:xfrm>
              <a:off x="6478588" y="2133696"/>
              <a:ext cx="1199439"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altLang="ru-RU" sz="2133" b="0" i="0" u="none" strike="noStrike" kern="1200" cap="none" spc="0" normalizeH="0" baseline="0" dirty="0">
                  <a:ln>
                    <a:noFill/>
                  </a:ln>
                  <a:solidFill>
                    <a:srgbClr val="393939"/>
                  </a:solidFill>
                  <a:effectLst/>
                  <a:uLnTx/>
                  <a:uFillTx/>
                  <a:latin typeface="Bebas Neue" charset="0"/>
                  <a:ea typeface="Bebas Neue" charset="0"/>
                  <a:cs typeface="Bebas Neue" charset="0"/>
                  <a:sym typeface="Arial"/>
                </a:rPr>
                <a:t>Benutzung</a:t>
              </a:r>
            </a:p>
          </p:txBody>
        </p:sp>
        <p:sp>
          <p:nvSpPr>
            <p:cNvPr id="15" name="Text Box 13"/>
            <p:cNvSpPr txBox="1">
              <a:spLocks noChangeArrowheads="1"/>
            </p:cNvSpPr>
            <p:nvPr/>
          </p:nvSpPr>
          <p:spPr bwMode="auto">
            <a:xfrm>
              <a:off x="6478588" y="2445703"/>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marL="0" marR="0" lvl="0" indent="0" algn="l" defTabSz="914377" rtl="0" eaLnBrk="1" fontAlgn="auto" latinLnBrk="0" hangingPunct="1">
                <a:lnSpc>
                  <a:spcPct val="113000"/>
                </a:lnSpc>
                <a:spcBef>
                  <a:spcPts val="0"/>
                </a:spcBef>
                <a:spcAft>
                  <a:spcPts val="0"/>
                </a:spcAft>
                <a:buClrTx/>
                <a:buSzTx/>
                <a:buFont typeface="Arial"/>
                <a:buNone/>
                <a:tabLst>
                  <a:tab pos="965176" algn="l"/>
                  <a:tab pos="1930352" algn="l"/>
                </a:tabLst>
                <a:defRPr/>
              </a:pPr>
              <a:r>
                <a:rPr kumimoji="0" lang="de-DE"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rPr>
                <a:t>Die Benutzung wird somit vereinfacht, da Sie nur noch über den DNS Name kommunizieren kann theoretisch der Container jede IP bekommen die er braucht.</a:t>
              </a:r>
              <a:endParaRPr kumimoji="0" lang="ru-RU"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endParaRPr>
            </a:p>
          </p:txBody>
        </p:sp>
      </p:grpSp>
      <p:grpSp>
        <p:nvGrpSpPr>
          <p:cNvPr id="14" name="Группа 13"/>
          <p:cNvGrpSpPr/>
          <p:nvPr/>
        </p:nvGrpSpPr>
        <p:grpSpPr>
          <a:xfrm>
            <a:off x="2698600" y="4731262"/>
            <a:ext cx="2436283" cy="562058"/>
            <a:chOff x="2023950" y="3548449"/>
            <a:chExt cx="1827212" cy="421544"/>
          </a:xfrm>
        </p:grpSpPr>
        <p:sp>
          <p:nvSpPr>
            <p:cNvPr id="17" name="Text Box 10"/>
            <p:cNvSpPr txBox="1">
              <a:spLocks noChangeArrowheads="1"/>
            </p:cNvSpPr>
            <p:nvPr/>
          </p:nvSpPr>
          <p:spPr bwMode="auto">
            <a:xfrm>
              <a:off x="2023950" y="3548449"/>
              <a:ext cx="1224199"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altLang="ru-RU" sz="2133" b="0" i="0" u="none" strike="noStrike" kern="1200" cap="none" spc="0" normalizeH="0" baseline="0" dirty="0">
                  <a:ln>
                    <a:noFill/>
                  </a:ln>
                  <a:solidFill>
                    <a:srgbClr val="393939"/>
                  </a:solidFill>
                  <a:effectLst/>
                  <a:uLnTx/>
                  <a:uFillTx/>
                  <a:latin typeface="Bebas Neue" charset="0"/>
                  <a:ea typeface="Bebas Neue" charset="0"/>
                  <a:cs typeface="Bebas Neue" charset="0"/>
                  <a:sym typeface="Arial"/>
                </a:rPr>
                <a:t>Verständnis</a:t>
              </a:r>
            </a:p>
          </p:txBody>
        </p:sp>
        <p:sp>
          <p:nvSpPr>
            <p:cNvPr id="18" name="Text Box 13"/>
            <p:cNvSpPr txBox="1">
              <a:spLocks noChangeArrowheads="1"/>
            </p:cNvSpPr>
            <p:nvPr/>
          </p:nvSpPr>
          <p:spPr bwMode="auto">
            <a:xfrm>
              <a:off x="2023950" y="3860456"/>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marL="0" marR="0" lvl="0" indent="0" algn="l" defTabSz="914377" rtl="0" eaLnBrk="1" fontAlgn="auto" latinLnBrk="0" hangingPunct="1">
                <a:lnSpc>
                  <a:spcPct val="113000"/>
                </a:lnSpc>
                <a:spcBef>
                  <a:spcPts val="0"/>
                </a:spcBef>
                <a:spcAft>
                  <a:spcPts val="0"/>
                </a:spcAft>
                <a:buClrTx/>
                <a:buSzTx/>
                <a:buFont typeface="Arial"/>
                <a:buNone/>
                <a:tabLst>
                  <a:tab pos="965176" algn="l"/>
                  <a:tab pos="1930352" algn="l"/>
                </a:tabLst>
                <a:defRPr/>
              </a:pPr>
              <a:r>
                <a:rPr kumimoji="0" lang="de-DE"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rPr>
                <a:t>Für die Entwickler und die Betreiber des Cluster wird die Komplexität geringer und der Aufbau ist einfacher zu verstehen.</a:t>
              </a:r>
              <a:endParaRPr kumimoji="0" lang="ru-RU"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endParaRPr>
            </a:p>
          </p:txBody>
        </p:sp>
      </p:grpSp>
      <p:grpSp>
        <p:nvGrpSpPr>
          <p:cNvPr id="13" name="Группа 12"/>
          <p:cNvGrpSpPr/>
          <p:nvPr/>
        </p:nvGrpSpPr>
        <p:grpSpPr>
          <a:xfrm>
            <a:off x="1699965" y="3022976"/>
            <a:ext cx="2436283" cy="562058"/>
            <a:chOff x="1274974" y="2267233"/>
            <a:chExt cx="1827212" cy="421544"/>
          </a:xfrm>
        </p:grpSpPr>
        <p:sp>
          <p:nvSpPr>
            <p:cNvPr id="20" name="Text Box 10"/>
            <p:cNvSpPr txBox="1">
              <a:spLocks noChangeArrowheads="1"/>
            </p:cNvSpPr>
            <p:nvPr/>
          </p:nvSpPr>
          <p:spPr bwMode="auto">
            <a:xfrm>
              <a:off x="1274974" y="2267233"/>
              <a:ext cx="1134685" cy="2880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altLang="ru-RU" sz="2133" kern="1200" dirty="0">
                  <a:solidFill>
                    <a:srgbClr val="393939"/>
                  </a:solidFill>
                  <a:latin typeface="Bebas Neue" charset="0"/>
                  <a:ea typeface="Bebas Neue" charset="0"/>
                  <a:cs typeface="Bebas Neue" charset="0"/>
                </a:rPr>
                <a:t>Vereinfachung</a:t>
              </a:r>
              <a:endParaRPr kumimoji="0" lang="de-DE" altLang="ru-RU" sz="2133" b="0" i="0" u="none" strike="noStrike" kern="1200" cap="none" spc="0" normalizeH="0" baseline="0" dirty="0">
                <a:ln>
                  <a:noFill/>
                </a:ln>
                <a:solidFill>
                  <a:srgbClr val="393939"/>
                </a:solidFill>
                <a:effectLst/>
                <a:uLnTx/>
                <a:uFillTx/>
                <a:latin typeface="Bebas Neue" charset="0"/>
                <a:ea typeface="Bebas Neue" charset="0"/>
                <a:cs typeface="Bebas Neue" charset="0"/>
                <a:sym typeface="Arial"/>
              </a:endParaRPr>
            </a:p>
          </p:txBody>
        </p:sp>
        <p:sp>
          <p:nvSpPr>
            <p:cNvPr id="21" name="Text Box 13"/>
            <p:cNvSpPr txBox="1">
              <a:spLocks noChangeArrowheads="1"/>
            </p:cNvSpPr>
            <p:nvPr/>
          </p:nvSpPr>
          <p:spPr bwMode="auto">
            <a:xfrm>
              <a:off x="1274974" y="2579240"/>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marL="0" marR="0" lvl="0" indent="0" algn="l" defTabSz="914377" rtl="0" eaLnBrk="1" fontAlgn="auto" latinLnBrk="0" hangingPunct="1">
                <a:lnSpc>
                  <a:spcPct val="113000"/>
                </a:lnSpc>
                <a:spcBef>
                  <a:spcPts val="0"/>
                </a:spcBef>
                <a:spcAft>
                  <a:spcPts val="0"/>
                </a:spcAft>
                <a:buClrTx/>
                <a:buSzTx/>
                <a:buFont typeface="Arial"/>
                <a:buNone/>
                <a:tabLst>
                  <a:tab pos="965176" algn="l"/>
                  <a:tab pos="1930352" algn="l"/>
                </a:tabLst>
                <a:defRPr/>
              </a:pPr>
              <a:r>
                <a:rPr kumimoji="0" lang="de-DE"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rPr>
                <a:t>Mittels eines Cluster DNS ist es nicht mehr nötig die IP Adresse eines Containers zu wissen, der DNS Name reicht aus.</a:t>
              </a:r>
              <a:endParaRPr kumimoji="0" lang="ru-RU"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endParaRPr>
            </a:p>
          </p:txBody>
        </p:sp>
      </p:grpSp>
      <p:grpSp>
        <p:nvGrpSpPr>
          <p:cNvPr id="23" name="Группа 22"/>
          <p:cNvGrpSpPr/>
          <p:nvPr/>
        </p:nvGrpSpPr>
        <p:grpSpPr>
          <a:xfrm>
            <a:off x="11319310" y="359343"/>
            <a:ext cx="603183" cy="603183"/>
            <a:chOff x="8489482" y="269507"/>
            <a:chExt cx="452387" cy="452387"/>
          </a:xfrm>
        </p:grpSpPr>
        <p:sp>
          <p:nvSpPr>
            <p:cNvPr id="24" name="Овал 2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TextBox 2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150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32786"/>
            <a:ext cx="3110147" cy="954107"/>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Netzwerkkonzept für </a:t>
            </a:r>
          </a:p>
          <a:p>
            <a:pPr defTabSz="914377">
              <a:buClrTx/>
            </a:pPr>
            <a:r>
              <a:rPr lang="de-DE" sz="2800" kern="1200" dirty="0">
                <a:latin typeface="Bebas Neue" charset="0"/>
                <a:ea typeface="Bebas Neue" charset="0"/>
                <a:cs typeface="Bebas Neue" charset="0"/>
              </a:rPr>
              <a:t>maximale Möglichkeiten</a:t>
            </a:r>
          </a:p>
        </p:txBody>
      </p:sp>
      <p:sp>
        <p:nvSpPr>
          <p:cNvPr id="8" name="TextBox 7"/>
          <p:cNvSpPr txBox="1"/>
          <p:nvPr/>
        </p:nvSpPr>
        <p:spPr>
          <a:xfrm>
            <a:off x="585050" y="3969308"/>
            <a:ext cx="3118270"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Service Mesh</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5983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descr="Ein Bild, das Himmel, draußen, Tag enthält.&#10;&#10;Automatisch generierte Beschreibung">
            <a:extLst>
              <a:ext uri="{FF2B5EF4-FFF2-40B4-BE49-F238E27FC236}">
                <a16:creationId xmlns:a16="http://schemas.microsoft.com/office/drawing/2014/main" id="{2D0D7CAC-BDFB-71CB-63B8-B51BFCF072B1}"/>
              </a:ext>
            </a:extLst>
          </p:cNvPr>
          <p:cNvPicPr>
            <a:picLocks noGrp="1" noChangeAspect="1"/>
          </p:cNvPicPr>
          <p:nvPr>
            <p:ph type="pic" sz="quarter" idx="10"/>
          </p:nvPr>
        </p:nvPicPr>
        <p:blipFill>
          <a:blip r:embed="rId2"/>
          <a:srcRect l="31739" r="31739"/>
          <a:stretch>
            <a:fillRect/>
          </a:stretch>
        </p:blipFill>
        <p:spPr>
          <a:xfrm>
            <a:off x="0" y="0"/>
            <a:ext cx="5327650" cy="6858000"/>
          </a:xfrm>
        </p:spPr>
      </p:pic>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9" name="TextBox 8"/>
            <p:cNvSpPr txBox="1"/>
            <p:nvPr/>
          </p:nvSpPr>
          <p:spPr>
            <a:xfrm>
              <a:off x="4273033" y="1290891"/>
              <a:ext cx="660277"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Problem 1</a:t>
              </a:r>
              <a:endParaRPr lang="ru-RU" sz="1600" kern="1200" dirty="0">
                <a:solidFill>
                  <a:srgbClr val="383838"/>
                </a:solidFill>
                <a:latin typeface="Bebas Neue" charset="0"/>
                <a:ea typeface="Bebas Neue" charset="0"/>
                <a:cs typeface="Bebas Neue" charset="0"/>
              </a:endParaRPr>
            </a:p>
          </p:txBody>
        </p:sp>
        <p:sp>
          <p:nvSpPr>
            <p:cNvPr id="10" name="TextBox 9"/>
            <p:cNvSpPr txBox="1"/>
            <p:nvPr/>
          </p:nvSpPr>
          <p:spPr>
            <a:xfrm>
              <a:off x="4283698" y="1585146"/>
              <a:ext cx="2088502"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Eng vernetze Kommunikation zwischen Containern und anderen Containern. Dies kann behoben werden indem Pods sowie die Container in Ihnen über den </a:t>
              </a:r>
              <a:r>
                <a:rPr lang="de-DE" sz="867" kern="1200" dirty="0" err="1">
                  <a:solidFill>
                    <a:srgbClr val="FFFFFF">
                      <a:lumMod val="50000"/>
                    </a:srgbClr>
                  </a:solidFill>
                  <a:latin typeface="Open Sans" charset="0"/>
                  <a:ea typeface="Open Sans" charset="0"/>
                  <a:cs typeface="Open Sans" charset="0"/>
                </a:rPr>
                <a:t>localhost</a:t>
              </a:r>
              <a:r>
                <a:rPr lang="de-DE" sz="867" kern="1200" dirty="0">
                  <a:solidFill>
                    <a:srgbClr val="FFFFFF">
                      <a:lumMod val="50000"/>
                    </a:srgbClr>
                  </a:solidFill>
                  <a:latin typeface="Open Sans" charset="0"/>
                  <a:ea typeface="Open Sans" charset="0"/>
                  <a:cs typeface="Open Sans" charset="0"/>
                </a:rPr>
                <a:t> kommunizieren.</a:t>
              </a:r>
            </a:p>
          </p:txBody>
        </p:sp>
        <p:sp>
          <p:nvSpPr>
            <p:cNvPr id="11" name="TextBox 10"/>
            <p:cNvSpPr txBox="1"/>
            <p:nvPr/>
          </p:nvSpPr>
          <p:spPr>
            <a:xfrm>
              <a:off x="5940152"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6727834" y="1290891"/>
              <a:ext cx="660277"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Problem 2</a:t>
              </a:r>
              <a:endParaRPr lang="ru-RU" sz="1600" kern="1200" dirty="0">
                <a:solidFill>
                  <a:srgbClr val="383838"/>
                </a:solidFill>
                <a:latin typeface="Bebas Neue" charset="0"/>
                <a:ea typeface="Bebas Neue" charset="0"/>
                <a:cs typeface="Bebas Neue" charset="0"/>
              </a:endParaRPr>
            </a:p>
          </p:txBody>
        </p:sp>
        <p:sp>
          <p:nvSpPr>
            <p:cNvPr id="15" name="TextBox 14"/>
            <p:cNvSpPr txBox="1"/>
            <p:nvPr/>
          </p:nvSpPr>
          <p:spPr>
            <a:xfrm>
              <a:off x="6738499" y="1585146"/>
              <a:ext cx="2088502"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 Kommunikation zwischen Pods zu anderen Pods. Eines der größte Themen im Bereich </a:t>
              </a:r>
              <a:r>
                <a:rPr lang="de-DE" sz="867" kern="1200" dirty="0" err="1">
                  <a:solidFill>
                    <a:srgbClr val="FFFFFF">
                      <a:lumMod val="50000"/>
                    </a:srgbClr>
                  </a:solidFill>
                  <a:latin typeface="Open Sans" charset="0"/>
                  <a:ea typeface="Open Sans" charset="0"/>
                  <a:cs typeface="Open Sans" charset="0"/>
                </a:rPr>
                <a:t>Kubernetes</a:t>
              </a:r>
              <a:r>
                <a:rPr lang="de-DE" sz="867" kern="1200" dirty="0">
                  <a:solidFill>
                    <a:srgbClr val="FFFFFF">
                      <a:lumMod val="50000"/>
                    </a:srgbClr>
                  </a:solidFill>
                  <a:latin typeface="Open Sans" charset="0"/>
                  <a:ea typeface="Open Sans" charset="0"/>
                  <a:cs typeface="Open Sans" charset="0"/>
                </a:rPr>
                <a:t> und der Fokus für diesen Abschnitt.</a:t>
              </a:r>
            </a:p>
          </p:txBody>
        </p:sp>
        <p:sp>
          <p:nvSpPr>
            <p:cNvPr id="16" name="TextBox 15"/>
            <p:cNvSpPr txBox="1"/>
            <p:nvPr/>
          </p:nvSpPr>
          <p:spPr>
            <a:xfrm>
              <a:off x="8394953"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4273033" y="3235107"/>
              <a:ext cx="660277"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Problem 3</a:t>
              </a:r>
              <a:endParaRPr lang="ru-RU" sz="1600" kern="1200" dirty="0">
                <a:solidFill>
                  <a:srgbClr val="383838"/>
                </a:solidFill>
                <a:latin typeface="Bebas Neue" charset="0"/>
                <a:ea typeface="Bebas Neue" charset="0"/>
                <a:cs typeface="Bebas Neue" charset="0"/>
              </a:endParaRPr>
            </a:p>
          </p:txBody>
        </p:sp>
        <p:sp>
          <p:nvSpPr>
            <p:cNvPr id="20" name="TextBox 19"/>
            <p:cNvSpPr txBox="1"/>
            <p:nvPr/>
          </p:nvSpPr>
          <p:spPr>
            <a:xfrm>
              <a:off x="4283698" y="3529362"/>
              <a:ext cx="2088502"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 Kommunikation zwischen Pods und Services, seinen dies nun </a:t>
              </a:r>
              <a:r>
                <a:rPr lang="de-DE" sz="867" kern="1200" dirty="0" err="1">
                  <a:solidFill>
                    <a:srgbClr val="FFFFFF">
                      <a:lumMod val="50000"/>
                    </a:srgbClr>
                  </a:solidFill>
                  <a:latin typeface="Open Sans" charset="0"/>
                  <a:ea typeface="Open Sans" charset="0"/>
                  <a:cs typeface="Open Sans" charset="0"/>
                </a:rPr>
                <a:t>Kubernetes</a:t>
              </a:r>
              <a:r>
                <a:rPr lang="de-DE" sz="867" kern="1200" dirty="0">
                  <a:solidFill>
                    <a:srgbClr val="FFFFFF">
                      <a:lumMod val="50000"/>
                    </a:srgbClr>
                  </a:solidFill>
                  <a:latin typeface="Open Sans" charset="0"/>
                  <a:ea typeface="Open Sans" charset="0"/>
                  <a:cs typeface="Open Sans" charset="0"/>
                </a:rPr>
                <a:t> Services und oder Services die dazu geschaltet werden müssen. Dies kann über die </a:t>
              </a:r>
              <a:r>
                <a:rPr lang="de-DE" sz="867" kern="1200" dirty="0" err="1">
                  <a:solidFill>
                    <a:srgbClr val="FFFFFF">
                      <a:lumMod val="50000"/>
                    </a:srgbClr>
                  </a:solidFill>
                  <a:latin typeface="Open Sans" charset="0"/>
                  <a:ea typeface="Open Sans" charset="0"/>
                  <a:cs typeface="Open Sans" charset="0"/>
                </a:rPr>
                <a:t>Kubernetes</a:t>
              </a:r>
              <a:r>
                <a:rPr lang="de-DE" sz="867" kern="1200" dirty="0">
                  <a:solidFill>
                    <a:srgbClr val="FFFFFF">
                      <a:lumMod val="50000"/>
                    </a:srgbClr>
                  </a:solidFill>
                  <a:latin typeface="Open Sans" charset="0"/>
                  <a:ea typeface="Open Sans" charset="0"/>
                  <a:cs typeface="Open Sans" charset="0"/>
                </a:rPr>
                <a:t> eigene Service Funktionalität behoben werden.</a:t>
              </a:r>
            </a:p>
          </p:txBody>
        </p:sp>
        <p:sp>
          <p:nvSpPr>
            <p:cNvPr id="21" name="TextBox 20"/>
            <p:cNvSpPr txBox="1"/>
            <p:nvPr/>
          </p:nvSpPr>
          <p:spPr>
            <a:xfrm>
              <a:off x="5940152"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6727834" y="3235107"/>
              <a:ext cx="660277"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Problem 4</a:t>
              </a:r>
              <a:endParaRPr lang="ru-RU" sz="1600" kern="1200" dirty="0">
                <a:solidFill>
                  <a:srgbClr val="383838"/>
                </a:solidFill>
                <a:latin typeface="Bebas Neue" charset="0"/>
                <a:ea typeface="Bebas Neue" charset="0"/>
                <a:cs typeface="Bebas Neue" charset="0"/>
              </a:endParaRPr>
            </a:p>
          </p:txBody>
        </p:sp>
        <p:sp>
          <p:nvSpPr>
            <p:cNvPr id="25" name="TextBox 24"/>
            <p:cNvSpPr txBox="1"/>
            <p:nvPr/>
          </p:nvSpPr>
          <p:spPr>
            <a:xfrm>
              <a:off x="6738499" y="3529362"/>
              <a:ext cx="2088502"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Das letzte große Problem ist die Kommunikation zwischen Services und Externen Quellen. Dies wird auch über </a:t>
              </a:r>
              <a:r>
                <a:rPr lang="de-DE" sz="867" kern="1200" dirty="0" err="1">
                  <a:solidFill>
                    <a:srgbClr val="FFFFFF">
                      <a:lumMod val="50000"/>
                    </a:srgbClr>
                  </a:solidFill>
                  <a:latin typeface="Open Sans" charset="0"/>
                  <a:ea typeface="Open Sans" charset="0"/>
                  <a:cs typeface="Open Sans" charset="0"/>
                </a:rPr>
                <a:t>Kubernetes</a:t>
              </a:r>
              <a:r>
                <a:rPr lang="de-DE" sz="867" kern="1200" dirty="0">
                  <a:solidFill>
                    <a:srgbClr val="FFFFFF">
                      <a:lumMod val="50000"/>
                    </a:srgbClr>
                  </a:solidFill>
                  <a:latin typeface="Open Sans" charset="0"/>
                  <a:ea typeface="Open Sans" charset="0"/>
                  <a:cs typeface="Open Sans" charset="0"/>
                </a:rPr>
                <a:t> Services abgedeckt. Ist jedoch immer stets ein wichtiges Problem.</a:t>
              </a:r>
            </a:p>
          </p:txBody>
        </p:sp>
        <p:sp>
          <p:nvSpPr>
            <p:cNvPr id="26" name="TextBox 25"/>
            <p:cNvSpPr txBox="1"/>
            <p:nvPr/>
          </p:nvSpPr>
          <p:spPr>
            <a:xfrm>
              <a:off x="8394953"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4</a:t>
              </a:r>
              <a:r>
                <a:rPr lang="ru-RU" sz="3733" kern="1200" dirty="0">
                  <a:solidFill>
                    <a:srgbClr val="ECECEC"/>
                  </a:solidFill>
                  <a:latin typeface="Bebas Neue" charset="0"/>
                  <a:ea typeface="Bebas Neue" charset="0"/>
                  <a:cs typeface="Bebas Neue" charset="0"/>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defTabSz="914377">
              <a:buClrTx/>
            </a:pPr>
            <a:endParaRPr lang="ru-RU" sz="1800" kern="1200">
              <a:latin typeface="Calibri" panose="020F0502020204030204"/>
              <a:ea typeface="+mn-ea"/>
              <a:cs typeface="+mn-cs"/>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23</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61496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descr="Ein Bild, das Text, Frachtcontainer, Outdoorobjekt enthält.&#10;&#10;Automatisch generierte Beschreibung">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a:blip r:embed="rId4"/>
          <a:srcRect t="2283" b="2283"/>
          <a:stretch>
            <a:fillRect/>
          </a:stretch>
        </p:blipFill>
        <p:spPr>
          <a:xfrm>
            <a:off x="1055688" y="2011363"/>
            <a:ext cx="4970462" cy="3171825"/>
          </a:xfrm>
        </p:spPr>
      </p:pic>
      <p:grpSp>
        <p:nvGrpSpPr>
          <p:cNvPr id="11" name="Группа 10"/>
          <p:cNvGrpSpPr/>
          <p:nvPr/>
        </p:nvGrpSpPr>
        <p:grpSpPr>
          <a:xfrm>
            <a:off x="5174627" y="2336485"/>
            <a:ext cx="6144683" cy="3425686"/>
            <a:chOff x="2915816" y="1635646"/>
            <a:chExt cx="4608512" cy="3262625"/>
          </a:xfrm>
        </p:grpSpPr>
        <p:sp>
          <p:nvSpPr>
            <p:cNvPr id="3" name="Прямоугольник 2"/>
            <p:cNvSpPr/>
            <p:nvPr/>
          </p:nvSpPr>
          <p:spPr>
            <a:xfrm>
              <a:off x="2915816" y="1635646"/>
              <a:ext cx="4608512" cy="3262625"/>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1337145" cy="32243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 Service Mesh</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6" name="TextBox 5"/>
            <p:cNvSpPr txBox="1"/>
            <p:nvPr/>
          </p:nvSpPr>
          <p:spPr>
            <a:xfrm>
              <a:off x="2987554" y="2233218"/>
              <a:ext cx="4320750" cy="254617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 Kubernetes service mesh is a tool that inserts security, observability, and reliability features to applications at the platform layer instead of the application layer.</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Service mesh technology predates Kubernetes. However, growing interest in service mesh solutions is directly related to the proliferation of Kubernetes-based microservices and a resulting interest in Kubernetes service mesh options.</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Microservices architectures are heavily network reliant. Service mesh manages network traffic between services.</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There are other ways to manage this network traffic, but they are less sustainable than service mesh because they demand more operational burden in the form of error-prone, manual </a:t>
              </a:r>
              <a:r>
                <a:rPr kumimoji="0" lang="en-GB"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labor</a:t>
              </a:r>
              <a:r>
                <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from </a:t>
              </a:r>
              <a:r>
                <a:rPr kumimoji="0" lang="en-GB"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devops</a:t>
              </a:r>
              <a:r>
                <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teams. Service mesh on Kubernetes achieves the same goal in a much more scalable manner.</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58564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his image depicts a kubernetes service mesh traffic overview of the control plane feeding into the frontend, backend, and database.">
            <a:extLst>
              <a:ext uri="{FF2B5EF4-FFF2-40B4-BE49-F238E27FC236}">
                <a16:creationId xmlns:a16="http://schemas.microsoft.com/office/drawing/2014/main" id="{76FE1663-A7C1-D001-DBDD-6CAC6BAB4E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2150" y="643466"/>
            <a:ext cx="1012770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782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6D2982F-4045-CF56-D42C-009A9287FA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0814" y="643466"/>
            <a:ext cx="1087037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7269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32786"/>
            <a:ext cx="3110147" cy="954107"/>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Netzwerkkonzept für </a:t>
            </a:r>
          </a:p>
          <a:p>
            <a:pPr defTabSz="914377">
              <a:buClrTx/>
            </a:pPr>
            <a:r>
              <a:rPr lang="de-DE" sz="2800" kern="1200" dirty="0">
                <a:latin typeface="Bebas Neue" charset="0"/>
                <a:ea typeface="Bebas Neue" charset="0"/>
                <a:cs typeface="Bebas Neue" charset="0"/>
              </a:rPr>
              <a:t>maximale Möglichkeiten</a:t>
            </a:r>
          </a:p>
        </p:txBody>
      </p:sp>
      <p:sp>
        <p:nvSpPr>
          <p:cNvPr id="8" name="TextBox 7"/>
          <p:cNvSpPr txBox="1"/>
          <p:nvPr/>
        </p:nvSpPr>
        <p:spPr>
          <a:xfrm>
            <a:off x="585050" y="3969308"/>
            <a:ext cx="3118270" cy="982705"/>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Realisierungen:</a:t>
            </a:r>
          </a:p>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 - </a:t>
            </a:r>
            <a:r>
              <a:rPr lang="de-DE" sz="1333" kern="1200" dirty="0" err="1">
                <a:solidFill>
                  <a:srgbClr val="FFFFFF">
                    <a:lumMod val="50000"/>
                  </a:srgbClr>
                </a:solidFill>
                <a:latin typeface="Open Sans" charset="0"/>
                <a:ea typeface="Open Sans" charset="0"/>
                <a:cs typeface="Open Sans" charset="0"/>
              </a:rPr>
              <a:t>IstIO</a:t>
            </a:r>
            <a:endParaRPr lang="de-DE" sz="1333"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 - </a:t>
            </a:r>
            <a:r>
              <a:rPr lang="de-DE" sz="1333" kern="1200" dirty="0" err="1">
                <a:solidFill>
                  <a:srgbClr val="FFFFFF">
                    <a:lumMod val="50000"/>
                  </a:srgbClr>
                </a:solidFill>
                <a:latin typeface="Open Sans" charset="0"/>
                <a:ea typeface="Open Sans" charset="0"/>
                <a:cs typeface="Open Sans" charset="0"/>
              </a:rPr>
              <a:t>Envoy</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41884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642171" y="2091333"/>
            <a:ext cx="4350743" cy="3658673"/>
            <a:chOff x="1351585" y="2214276"/>
            <a:chExt cx="1979174" cy="2744005"/>
          </a:xfrm>
        </p:grpSpPr>
        <p:sp>
          <p:nvSpPr>
            <p:cNvPr id="23" name="TextBox 22"/>
            <p:cNvSpPr txBox="1"/>
            <p:nvPr/>
          </p:nvSpPr>
          <p:spPr>
            <a:xfrm>
              <a:off x="1351585" y="2214276"/>
              <a:ext cx="41261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Istio</a:t>
              </a:r>
              <a:endPar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24" name="TextBox 23"/>
            <p:cNvSpPr txBox="1"/>
            <p:nvPr/>
          </p:nvSpPr>
          <p:spPr>
            <a:xfrm>
              <a:off x="1351585" y="2549303"/>
              <a:ext cx="1979174" cy="24089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Istio is an open source service mesh that layers transparently onto existing distributed applications. Istio’s powerful features provide a uniform and more efficient way to secure, connect, and monitor services. Istio is the path to load balancing, service-to-service authentication, and monitoring – with few or no service code changes. Its powerful control plane brings vital features, including:</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Secure service-to-service communication in a cluster with TLS encryption, strong identity-based authentication and authorization</a:t>
              </a:r>
            </a:p>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Automatic load balancing for HTTP, </a:t>
              </a:r>
              <a:r>
                <a:rPr kumimoji="0" lang="en-GB"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gRPC</a:t>
              </a: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WebSocket, and TCP traffic</a:t>
              </a:r>
            </a:p>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Fine-grained control of traffic </a:t>
              </a:r>
              <a:r>
                <a:rPr kumimoji="0" lang="en-GB"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behavior</a:t>
              </a: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with rich routing rules, retries, failovers, and fault injection</a:t>
              </a:r>
            </a:p>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 pluggable policy layer and configuration API supporting access controls, rate limits and quotas</a:t>
              </a:r>
            </a:p>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Automatic metrics, logs, and traces for all traffic within a cluster, including cluster ingress and egress</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en-GB" sz="800"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 name="Группа 3"/>
          <p:cNvGrpSpPr/>
          <p:nvPr/>
        </p:nvGrpSpPr>
        <p:grpSpPr>
          <a:xfrm>
            <a:off x="6096000" y="2091332"/>
            <a:ext cx="4209143" cy="1812015"/>
            <a:chOff x="3135467" y="2214276"/>
            <a:chExt cx="1979174" cy="878853"/>
          </a:xfrm>
        </p:grpSpPr>
        <p:sp>
          <p:nvSpPr>
            <p:cNvPr id="25" name="TextBox 24"/>
            <p:cNvSpPr txBox="1"/>
            <p:nvPr/>
          </p:nvSpPr>
          <p:spPr>
            <a:xfrm>
              <a:off x="3135467" y="2214276"/>
              <a:ext cx="238041" cy="18413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Envoy</a:t>
              </a:r>
              <a:endPar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26" name="TextBox 25"/>
            <p:cNvSpPr txBox="1"/>
            <p:nvPr/>
          </p:nvSpPr>
          <p:spPr>
            <a:xfrm>
              <a:off x="3135467" y="2430934"/>
              <a:ext cx="1979174" cy="6621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Originally built at Lyft, Envoy is a high performance C++ distributed proxy designed for single services and applications, as well as a communication bus and “universal data plane” designed for large microservice “service mesh” architectures. Built on the learnings of solutions such as NGINX, </a:t>
              </a:r>
              <a:r>
                <a:rPr kumimoji="0" lang="en-GB"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HAProxy</a:t>
              </a: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hardware load balancers, and cloud load balancers, Envoy runs alongside every application and abstracts the network by providing common features in a platform-agnostic manner. When all service traffic in an infrastructure flows via an Envoy mesh, it becomes easy to visualize problem areas via consistent observability, tune overall performance, and add substrate features in a single place.</a:t>
              </a:r>
              <a:endParaRPr kumimoji="0" lang="ru-RU"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31" name="Группа 30"/>
          <p:cNvGrpSpPr/>
          <p:nvPr/>
        </p:nvGrpSpPr>
        <p:grpSpPr>
          <a:xfrm>
            <a:off x="11319310" y="359343"/>
            <a:ext cx="603183" cy="603183"/>
            <a:chOff x="8489482" y="269507"/>
            <a:chExt cx="452387" cy="452387"/>
          </a:xfrm>
        </p:grpSpPr>
        <p:sp>
          <p:nvSpPr>
            <p:cNvPr id="32" name="Овал 3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5810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6EF2A55-C7C8-7C29-B3D4-8A3714870D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3444" y="643466"/>
            <a:ext cx="928511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836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Docker : Envoy - Front Proxy - 2020">
            <a:extLst>
              <a:ext uri="{FF2B5EF4-FFF2-40B4-BE49-F238E27FC236}">
                <a16:creationId xmlns:a16="http://schemas.microsoft.com/office/drawing/2014/main" id="{FA6D593B-5FDF-F862-F76B-88DE636208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3442" y="643466"/>
            <a:ext cx="9285115"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2428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32786"/>
            <a:ext cx="3110147" cy="954107"/>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Netzwerkkonzept für </a:t>
            </a:r>
          </a:p>
          <a:p>
            <a:pPr defTabSz="914377">
              <a:buClrTx/>
            </a:pPr>
            <a:r>
              <a:rPr lang="de-DE" sz="2800" kern="1200" dirty="0">
                <a:latin typeface="Bebas Neue" charset="0"/>
                <a:ea typeface="Bebas Neue" charset="0"/>
                <a:cs typeface="Bebas Neue" charset="0"/>
              </a:rPr>
              <a:t>maximale Möglichkeiten</a:t>
            </a:r>
          </a:p>
        </p:txBody>
      </p:sp>
      <p:sp>
        <p:nvSpPr>
          <p:cNvPr id="8" name="TextBox 7"/>
          <p:cNvSpPr txBox="1"/>
          <p:nvPr/>
        </p:nvSpPr>
        <p:spPr>
          <a:xfrm>
            <a:off x="585050" y="3969308"/>
            <a:ext cx="3118270"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Möglichkeiten von Service </a:t>
            </a:r>
            <a:r>
              <a:rPr lang="de-DE" sz="1333" kern="1200" dirty="0" err="1">
                <a:solidFill>
                  <a:srgbClr val="FFFFFF">
                    <a:lumMod val="50000"/>
                  </a:srgbClr>
                </a:solidFill>
                <a:latin typeface="Open Sans" charset="0"/>
                <a:ea typeface="Open Sans" charset="0"/>
                <a:cs typeface="Open Sans" charset="0"/>
              </a:rPr>
              <a:t>Meshes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270077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128661" y="761107"/>
            <a:ext cx="2068195"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Möglichkeiten</a:t>
            </a: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Auswahl an Möglichkeiten 1/2</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805576" cy="1063934"/>
            <a:chOff x="6659248" y="2073591"/>
            <a:chExt cx="2104182" cy="797950"/>
          </a:xfrm>
        </p:grpSpPr>
        <p:sp>
          <p:nvSpPr>
            <p:cNvPr id="24" name="TextBox 23"/>
            <p:cNvSpPr txBox="1"/>
            <p:nvPr/>
          </p:nvSpPr>
          <p:spPr>
            <a:xfrm>
              <a:off x="6659248" y="2073591"/>
              <a:ext cx="2104182"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Weniger Manuelle Konfiguration</a:t>
              </a: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Für die Bereitstellung ist kaum manueller aufwand nötig da das Mesh dies intern regelt</a:t>
              </a:r>
            </a:p>
          </p:txBody>
        </p:sp>
      </p:grpSp>
      <p:grpSp>
        <p:nvGrpSpPr>
          <p:cNvPr id="46" name="Группа 45"/>
          <p:cNvGrpSpPr/>
          <p:nvPr/>
        </p:nvGrpSpPr>
        <p:grpSpPr>
          <a:xfrm>
            <a:off x="8493881" y="4337346"/>
            <a:ext cx="2370784" cy="1063934"/>
            <a:chOff x="6370411" y="3253006"/>
            <a:chExt cx="1778088" cy="797950"/>
          </a:xfrm>
        </p:grpSpPr>
        <p:sp>
          <p:nvSpPr>
            <p:cNvPr id="26" name="TextBox 25"/>
            <p:cNvSpPr txBox="1"/>
            <p:nvPr/>
          </p:nvSpPr>
          <p:spPr>
            <a:xfrm>
              <a:off x="6370411" y="3253006"/>
              <a:ext cx="1767551"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Standardisierte Sicherheit</a:t>
              </a:r>
            </a:p>
          </p:txBody>
        </p:sp>
        <p:sp>
          <p:nvSpPr>
            <p:cNvPr id="27" name="TextBox 26"/>
            <p:cNvSpPr txBox="1"/>
            <p:nvPr/>
          </p:nvSpPr>
          <p:spPr>
            <a:xfrm>
              <a:off x="6381076" y="3547261"/>
              <a:ext cx="1767423" cy="503695"/>
            </a:xfrm>
            <a:prstGeom prst="rect">
              <a:avLst/>
            </a:prstGeom>
            <a:noFill/>
          </p:spPr>
          <p:txBody>
            <a:bodyPr wrap="square" rtlCol="0">
              <a:spAutoFit/>
            </a:bodyPr>
            <a:lstStyle/>
            <a:p>
              <a:pPr defTabSz="914377">
                <a:lnSpc>
                  <a:spcPct val="150000"/>
                </a:lnSpc>
                <a:buClrTx/>
                <a:defRPr/>
              </a:pPr>
              <a:r>
                <a:rPr lang="de-DE" sz="867" kern="1200" dirty="0" err="1">
                  <a:solidFill>
                    <a:srgbClr val="FFFFFF">
                      <a:lumMod val="50000"/>
                    </a:srgbClr>
                  </a:solidFill>
                  <a:latin typeface="Open Sans" charset="0"/>
                  <a:ea typeface="Open Sans" charset="0"/>
                  <a:cs typeface="Open Sans" charset="0"/>
                </a:rPr>
                <a:t>Meshes</a:t>
              </a:r>
              <a:r>
                <a:rPr lang="de-DE" sz="867" kern="1200" dirty="0">
                  <a:solidFill>
                    <a:srgbClr val="FFFFFF">
                      <a:lumMod val="50000"/>
                    </a:srgbClr>
                  </a:solidFill>
                  <a:latin typeface="Open Sans" charset="0"/>
                  <a:ea typeface="Open Sans" charset="0"/>
                  <a:cs typeface="Open Sans" charset="0"/>
                </a:rPr>
                <a:t> werden von vielen großen Unternehmen verwendet und sind daher sehr </a:t>
              </a:r>
              <a:r>
                <a:rPr lang="de-DE" sz="867" kern="1200" dirty="0" err="1">
                  <a:solidFill>
                    <a:srgbClr val="FFFFFF">
                      <a:lumMod val="50000"/>
                    </a:srgbClr>
                  </a:solidFill>
                  <a:latin typeface="Open Sans" charset="0"/>
                  <a:ea typeface="Open Sans" charset="0"/>
                  <a:cs typeface="Open Sans" charset="0"/>
                </a:rPr>
                <a:t>standatisiert</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493832" y="2787187"/>
            <a:ext cx="2492990" cy="1063934"/>
            <a:chOff x="1120374" y="2090388"/>
            <a:chExt cx="1869743" cy="797950"/>
          </a:xfrm>
        </p:grpSpPr>
        <p:sp>
          <p:nvSpPr>
            <p:cNvPr id="28" name="TextBox 27"/>
            <p:cNvSpPr txBox="1"/>
            <p:nvPr/>
          </p:nvSpPr>
          <p:spPr>
            <a:xfrm>
              <a:off x="1120374" y="2090388"/>
              <a:ext cx="186974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Vereinfachte Bereitstellung</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9" name="TextBox 28"/>
            <p:cNvSpPr txBox="1"/>
            <p:nvPr/>
          </p:nvSpPr>
          <p:spPr>
            <a:xfrm>
              <a:off x="1222693" y="238464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Mittels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Meshes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es möglich sehr schnell Container, Pods und Services miteinander zu verbinden</a:t>
              </a:r>
            </a:p>
          </p:txBody>
        </p:sp>
      </p:grpSp>
      <p:grpSp>
        <p:nvGrpSpPr>
          <p:cNvPr id="44" name="Группа 43"/>
          <p:cNvGrpSpPr/>
          <p:nvPr/>
        </p:nvGrpSpPr>
        <p:grpSpPr>
          <a:xfrm>
            <a:off x="1310513" y="4355375"/>
            <a:ext cx="2356565" cy="1063934"/>
            <a:chOff x="982884" y="3266528"/>
            <a:chExt cx="1767424" cy="797950"/>
          </a:xfrm>
        </p:grpSpPr>
        <p:sp>
          <p:nvSpPr>
            <p:cNvPr id="30" name="TextBox 29"/>
            <p:cNvSpPr txBox="1"/>
            <p:nvPr/>
          </p:nvSpPr>
          <p:spPr>
            <a:xfrm>
              <a:off x="1303758" y="3266528"/>
              <a:ext cx="1446550"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Erprobte Technologie</a:t>
              </a:r>
            </a:p>
          </p:txBody>
        </p:sp>
        <p:sp>
          <p:nvSpPr>
            <p:cNvPr id="31" name="TextBox 30"/>
            <p:cNvSpPr txBox="1"/>
            <p:nvPr/>
          </p:nvSpPr>
          <p:spPr>
            <a:xfrm>
              <a:off x="982884" y="3560783"/>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Meshes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sind in der Entwicklung und</a:t>
              </a:r>
              <a:r>
                <a:rPr lang="de-DE" sz="867" kern="1200" dirty="0">
                  <a:solidFill>
                    <a:srgbClr val="FFFFFF">
                      <a:lumMod val="50000"/>
                    </a:srgbClr>
                  </a:solidFill>
                  <a:latin typeface="Open Sans" charset="0"/>
                  <a:ea typeface="Open Sans" charset="0"/>
                  <a:cs typeface="Open Sans" charset="0"/>
                </a:rPr>
                <a:t>d Bereitstellung weit erprobt und können daher sicher eingesetzt werden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33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128661" y="761107"/>
            <a:ext cx="2068195"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Möglichkeiten</a:t>
            </a: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Auswahl an Möglichkeiten 2/2</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1412887"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Protocol unabhängig</a:t>
              </a: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So ziemlich jede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Serice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Mesh Variante unterstützt so ziemlich jedes Protocol was verwendet wird</a:t>
              </a:r>
            </a:p>
          </p:txBody>
        </p:sp>
      </p:grpSp>
      <p:grpSp>
        <p:nvGrpSpPr>
          <p:cNvPr id="46" name="Группа 45"/>
          <p:cNvGrpSpPr/>
          <p:nvPr/>
        </p:nvGrpSpPr>
        <p:grpSpPr>
          <a:xfrm>
            <a:off x="8493881" y="4337346"/>
            <a:ext cx="2370784" cy="1063934"/>
            <a:chOff x="6370411" y="3253006"/>
            <a:chExt cx="1778088" cy="797950"/>
          </a:xfrm>
        </p:grpSpPr>
        <p:sp>
          <p:nvSpPr>
            <p:cNvPr id="26" name="TextBox 25"/>
            <p:cNvSpPr txBox="1"/>
            <p:nvPr/>
          </p:nvSpPr>
          <p:spPr>
            <a:xfrm>
              <a:off x="6370411" y="3253006"/>
              <a:ext cx="91996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Beobachtung</a:t>
              </a:r>
            </a:p>
          </p:txBody>
        </p:sp>
        <p:sp>
          <p:nvSpPr>
            <p:cNvPr id="27" name="TextBox 26"/>
            <p:cNvSpPr txBox="1"/>
            <p:nvPr/>
          </p:nvSpPr>
          <p:spPr>
            <a:xfrm>
              <a:off x="6381076" y="3547261"/>
              <a:ext cx="1767423" cy="503695"/>
            </a:xfrm>
            <a:prstGeom prst="rect">
              <a:avLst/>
            </a:prstGeom>
            <a:noFill/>
          </p:spPr>
          <p:txBody>
            <a:bodyPr wrap="square" rtlCol="0">
              <a:spAutoFit/>
            </a:bodyPr>
            <a:lstStyle/>
            <a:p>
              <a:pPr defTabSz="914377">
                <a:lnSpc>
                  <a:spcPct val="150000"/>
                </a:lnSpc>
                <a:buClrTx/>
                <a:defRPr/>
              </a:pPr>
              <a:r>
                <a:rPr lang="de-DE" sz="867" kern="1200" dirty="0">
                  <a:solidFill>
                    <a:srgbClr val="FFFFFF">
                      <a:lumMod val="50000"/>
                    </a:srgbClr>
                  </a:solidFill>
                  <a:latin typeface="Open Sans" charset="0"/>
                  <a:ea typeface="Open Sans" charset="0"/>
                  <a:cs typeface="Open Sans" charset="0"/>
                </a:rPr>
                <a:t>Es können Beobachtungswerkzeuge wie Prometheus bei manchen Service </a:t>
              </a:r>
              <a:r>
                <a:rPr lang="de-DE" sz="867" kern="1200" dirty="0" err="1">
                  <a:solidFill>
                    <a:srgbClr val="FFFFFF">
                      <a:lumMod val="50000"/>
                    </a:srgbClr>
                  </a:solidFill>
                  <a:latin typeface="Open Sans" charset="0"/>
                  <a:ea typeface="Open Sans" charset="0"/>
                  <a:cs typeface="Open Sans" charset="0"/>
                </a:rPr>
                <a:t>Meshes</a:t>
              </a:r>
              <a:r>
                <a:rPr lang="de-DE" sz="867" kern="1200" dirty="0">
                  <a:solidFill>
                    <a:srgbClr val="FFFFFF">
                      <a:lumMod val="50000"/>
                    </a:srgbClr>
                  </a:solidFill>
                  <a:latin typeface="Open Sans" charset="0"/>
                  <a:ea typeface="Open Sans" charset="0"/>
                  <a:cs typeface="Open Sans" charset="0"/>
                </a:rPr>
                <a:t> direkt angebunden werden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7"/>
            <a:ext cx="2356565" cy="1063934"/>
            <a:chOff x="1222693" y="2090388"/>
            <a:chExt cx="1767424" cy="797950"/>
          </a:xfrm>
        </p:grpSpPr>
        <p:sp>
          <p:nvSpPr>
            <p:cNvPr id="28" name="TextBox 27"/>
            <p:cNvSpPr txBox="1"/>
            <p:nvPr/>
          </p:nvSpPr>
          <p:spPr>
            <a:xfrm>
              <a:off x="2362300" y="2090388"/>
              <a:ext cx="627817"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Monitor</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9" name="TextBox 28"/>
            <p:cNvSpPr txBox="1"/>
            <p:nvPr/>
          </p:nvSpPr>
          <p:spPr>
            <a:xfrm>
              <a:off x="1222693" y="238464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Das einfache aufzeichnen und auswerten von Traffic ist mittels Services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Meshes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schnell erledigt </a:t>
              </a:r>
            </a:p>
          </p:txBody>
        </p:sp>
      </p:grpSp>
      <p:grpSp>
        <p:nvGrpSpPr>
          <p:cNvPr id="44" name="Группа 43"/>
          <p:cNvGrpSpPr/>
          <p:nvPr/>
        </p:nvGrpSpPr>
        <p:grpSpPr>
          <a:xfrm>
            <a:off x="1310513" y="4355375"/>
            <a:ext cx="2356565" cy="1063934"/>
            <a:chOff x="982884" y="3266528"/>
            <a:chExt cx="1767424" cy="797950"/>
          </a:xfrm>
        </p:grpSpPr>
        <p:sp>
          <p:nvSpPr>
            <p:cNvPr id="30" name="TextBox 29"/>
            <p:cNvSpPr txBox="1"/>
            <p:nvPr/>
          </p:nvSpPr>
          <p:spPr>
            <a:xfrm>
              <a:off x="1392725" y="3266528"/>
              <a:ext cx="135758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Traffic Management</a:t>
              </a:r>
            </a:p>
          </p:txBody>
        </p:sp>
        <p:sp>
          <p:nvSpPr>
            <p:cNvPr id="31" name="TextBox 30"/>
            <p:cNvSpPr txBox="1"/>
            <p:nvPr/>
          </p:nvSpPr>
          <p:spPr>
            <a:xfrm>
              <a:off x="982884" y="3560783"/>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Weiterleitung und Verteilung von Traffic kann mittels eines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Meshes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einfach und schnell verzogen werden </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6460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theme/theme1.xml><?xml version="1.0" encoding="utf-8"?>
<a:theme xmlns:a="http://schemas.openxmlformats.org/drawingml/2006/main" name="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1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4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4299</Words>
  <Application>Microsoft Office PowerPoint</Application>
  <PresentationFormat>Breitbild</PresentationFormat>
  <Paragraphs>518</Paragraphs>
  <Slides>114</Slides>
  <Notes>65</Notes>
  <HiddenSlides>0</HiddenSlides>
  <MMClips>0</MMClips>
  <ScaleCrop>false</ScaleCrop>
  <HeadingPairs>
    <vt:vector size="6" baseType="variant">
      <vt:variant>
        <vt:lpstr>Verwendete Schriftarten</vt:lpstr>
      </vt:variant>
      <vt:variant>
        <vt:i4>7</vt:i4>
      </vt:variant>
      <vt:variant>
        <vt:lpstr>Design</vt:lpstr>
      </vt:variant>
      <vt:variant>
        <vt:i4>6</vt:i4>
      </vt:variant>
      <vt:variant>
        <vt:lpstr>Folientitel</vt:lpstr>
      </vt:variant>
      <vt:variant>
        <vt:i4>114</vt:i4>
      </vt:variant>
    </vt:vector>
  </HeadingPairs>
  <TitlesOfParts>
    <vt:vector size="127" baseType="lpstr">
      <vt:lpstr>Open Sans</vt:lpstr>
      <vt:lpstr>Arial</vt:lpstr>
      <vt:lpstr>Calibri Light</vt:lpstr>
      <vt:lpstr>Segoe UI Light</vt:lpstr>
      <vt:lpstr>Calibri</vt:lpstr>
      <vt:lpstr>Bebas Neue</vt:lpstr>
      <vt:lpstr>Segoe UI</vt:lpstr>
      <vt:lpstr>Office Theme</vt:lpstr>
      <vt:lpstr>Office</vt:lpstr>
      <vt:lpstr>2_Office Theme</vt:lpstr>
      <vt:lpstr>1_Office Theme</vt:lpstr>
      <vt:lpstr>3_Office Theme</vt:lpstr>
      <vt:lpstr>4_Office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Cöppicus</cp:lastModifiedBy>
  <cp:revision>116</cp:revision>
  <dcterms:created xsi:type="dcterms:W3CDTF">2022-04-30T15:55:12Z</dcterms:created>
  <dcterms:modified xsi:type="dcterms:W3CDTF">2022-08-16T06:12:07Z</dcterms:modified>
</cp:coreProperties>
</file>